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handoutMasterIdLst>
    <p:handoutMasterId r:id="rId26"/>
  </p:handoutMasterIdLst>
  <p:sldIdLst>
    <p:sldId id="306" r:id="rId2"/>
    <p:sldId id="258" r:id="rId3"/>
    <p:sldId id="321" r:id="rId4"/>
    <p:sldId id="259" r:id="rId5"/>
    <p:sldId id="324" r:id="rId6"/>
    <p:sldId id="312" r:id="rId7"/>
    <p:sldId id="319" r:id="rId8"/>
    <p:sldId id="263" r:id="rId9"/>
    <p:sldId id="323" r:id="rId10"/>
    <p:sldId id="328" r:id="rId11"/>
    <p:sldId id="325" r:id="rId12"/>
    <p:sldId id="331" r:id="rId13"/>
    <p:sldId id="316" r:id="rId14"/>
    <p:sldId id="334" r:id="rId15"/>
    <p:sldId id="330" r:id="rId16"/>
    <p:sldId id="332" r:id="rId17"/>
    <p:sldId id="335" r:id="rId18"/>
    <p:sldId id="329" r:id="rId19"/>
    <p:sldId id="333" r:id="rId20"/>
    <p:sldId id="326" r:id="rId21"/>
    <p:sldId id="336" r:id="rId22"/>
    <p:sldId id="337" r:id="rId23"/>
    <p:sldId id="31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7" autoAdjust="0"/>
    <p:restoredTop sz="97849" autoAdjust="0"/>
  </p:normalViewPr>
  <p:slideViewPr>
    <p:cSldViewPr snapToGrid="0">
      <p:cViewPr>
        <p:scale>
          <a:sx n="75" d="100"/>
          <a:sy n="75" d="100"/>
        </p:scale>
        <p:origin x="744" y="2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38832754-76F0-41D5-8E64-F3638AFE812E}" type="datetimeFigureOut">
              <a:rPr lang="en-US" smtClean="0"/>
              <a:pPr/>
              <a:t>5/17/2024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A1F38D-02C5-4E8A-B342-77126BB49420}" type="slidenum">
              <a:rPr lang="en-US" smtClean="0"/>
              <a:pPr/>
              <a:t>‹#›</a:t>
            </a:fld>
            <a:endParaRPr lang="en-US"/>
          </a:p>
        </p:txBody>
      </p:sp>
    </p:spTree>
    <p:extLst>
      <p:ext uri="{BB962C8B-B14F-4D97-AF65-F5344CB8AC3E}">
        <p14:creationId xmlns:p14="http://schemas.microsoft.com/office/powerpoint/2010/main" val="81789859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89C6AC-E25C-4CC3-9E52-0E4E454A9238}" type="datetimeFigureOut">
              <a:rPr lang="en-US" smtClean="0"/>
              <a:pPr/>
              <a:t>5/17/2024</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40AEA0-8311-428C-B743-3209E20BA3DC}" type="slidenum">
              <a:rPr lang="en-IN" smtClean="0"/>
              <a:pPr/>
              <a:t>‹#›</a:t>
            </a:fld>
            <a:endParaRPr lang="en-IN"/>
          </a:p>
        </p:txBody>
      </p:sp>
    </p:spTree>
    <p:extLst>
      <p:ext uri="{BB962C8B-B14F-4D97-AF65-F5344CB8AC3E}">
        <p14:creationId xmlns:p14="http://schemas.microsoft.com/office/powerpoint/2010/main" val="182201973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543071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05077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17.05.2024</a:t>
            </a:r>
          </a:p>
        </p:txBody>
      </p:sp>
      <p:sp>
        <p:nvSpPr>
          <p:cNvPr id="5" name="Footer Placeholder 4"/>
          <p:cNvSpPr>
            <a:spLocks noGrp="1"/>
          </p:cNvSpPr>
          <p:nvPr>
            <p:ph type="ftr" sz="quarter" idx="11"/>
          </p:nvPr>
        </p:nvSpPr>
        <p:spPr/>
        <p:txBody>
          <a:bodyPr/>
          <a:lstStyle/>
          <a:p>
            <a:r>
              <a:rPr lang="en-US"/>
              <a:t>Final Viva Voce</a:t>
            </a:r>
          </a:p>
        </p:txBody>
      </p:sp>
      <p:sp>
        <p:nvSpPr>
          <p:cNvPr id="6" name="Slide Number Placeholder 5"/>
          <p:cNvSpPr>
            <a:spLocks noGrp="1"/>
          </p:cNvSpPr>
          <p:nvPr>
            <p:ph type="sldNum" sz="quarter" idx="12"/>
          </p:nvPr>
        </p:nvSpPr>
        <p:spPr/>
        <p:txBody>
          <a:bodyPr/>
          <a:lstStyle/>
          <a:p>
            <a:fld id="{217C6D6C-1014-4321-B4D9-35FEB9C03441}" type="slidenum">
              <a:rPr lang="en-US" smtClean="0"/>
              <a:pPr/>
              <a:t>‹#›</a:t>
            </a:fld>
            <a:endParaRPr lang="en-US"/>
          </a:p>
        </p:txBody>
      </p:sp>
    </p:spTree>
    <p:extLst>
      <p:ext uri="{BB962C8B-B14F-4D97-AF65-F5344CB8AC3E}">
        <p14:creationId xmlns:p14="http://schemas.microsoft.com/office/powerpoint/2010/main" val="2835815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17.05.2024</a:t>
            </a:r>
          </a:p>
        </p:txBody>
      </p:sp>
      <p:sp>
        <p:nvSpPr>
          <p:cNvPr id="5" name="Footer Placeholder 4"/>
          <p:cNvSpPr>
            <a:spLocks noGrp="1"/>
          </p:cNvSpPr>
          <p:nvPr>
            <p:ph type="ftr" sz="quarter" idx="11"/>
          </p:nvPr>
        </p:nvSpPr>
        <p:spPr/>
        <p:txBody>
          <a:bodyPr/>
          <a:lstStyle/>
          <a:p>
            <a:r>
              <a:rPr lang="en-US"/>
              <a:t>Final Viva Voce</a:t>
            </a:r>
          </a:p>
        </p:txBody>
      </p:sp>
      <p:sp>
        <p:nvSpPr>
          <p:cNvPr id="6" name="Slide Number Placeholder 5"/>
          <p:cNvSpPr>
            <a:spLocks noGrp="1"/>
          </p:cNvSpPr>
          <p:nvPr>
            <p:ph type="sldNum" sz="quarter" idx="12"/>
          </p:nvPr>
        </p:nvSpPr>
        <p:spPr/>
        <p:txBody>
          <a:bodyPr/>
          <a:lstStyle/>
          <a:p>
            <a:fld id="{217C6D6C-1014-4321-B4D9-35FEB9C03441}" type="slidenum">
              <a:rPr lang="en-US" smtClean="0"/>
              <a:pPr/>
              <a:t>‹#›</a:t>
            </a:fld>
            <a:endParaRPr lang="en-US"/>
          </a:p>
        </p:txBody>
      </p:sp>
    </p:spTree>
    <p:extLst>
      <p:ext uri="{BB962C8B-B14F-4D97-AF65-F5344CB8AC3E}">
        <p14:creationId xmlns:p14="http://schemas.microsoft.com/office/powerpoint/2010/main" val="3386135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17.05.2024</a:t>
            </a:r>
          </a:p>
        </p:txBody>
      </p:sp>
      <p:sp>
        <p:nvSpPr>
          <p:cNvPr id="5" name="Footer Placeholder 4"/>
          <p:cNvSpPr>
            <a:spLocks noGrp="1"/>
          </p:cNvSpPr>
          <p:nvPr>
            <p:ph type="ftr" sz="quarter" idx="11"/>
          </p:nvPr>
        </p:nvSpPr>
        <p:spPr/>
        <p:txBody>
          <a:bodyPr/>
          <a:lstStyle/>
          <a:p>
            <a:r>
              <a:rPr lang="en-US"/>
              <a:t>Final Viva Voce</a:t>
            </a:r>
          </a:p>
        </p:txBody>
      </p:sp>
      <p:sp>
        <p:nvSpPr>
          <p:cNvPr id="6" name="Slide Number Placeholder 5"/>
          <p:cNvSpPr>
            <a:spLocks noGrp="1"/>
          </p:cNvSpPr>
          <p:nvPr>
            <p:ph type="sldNum" sz="quarter" idx="12"/>
          </p:nvPr>
        </p:nvSpPr>
        <p:spPr/>
        <p:txBody>
          <a:bodyPr/>
          <a:lstStyle/>
          <a:p>
            <a:fld id="{217C6D6C-1014-4321-B4D9-35FEB9C03441}" type="slidenum">
              <a:rPr lang="en-US" smtClean="0"/>
              <a:pPr/>
              <a:t>‹#›</a:t>
            </a:fld>
            <a:endParaRPr lang="en-US"/>
          </a:p>
        </p:txBody>
      </p:sp>
    </p:spTree>
    <p:extLst>
      <p:ext uri="{BB962C8B-B14F-4D97-AF65-F5344CB8AC3E}">
        <p14:creationId xmlns:p14="http://schemas.microsoft.com/office/powerpoint/2010/main" val="305626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17.05.2024</a:t>
            </a:r>
          </a:p>
        </p:txBody>
      </p:sp>
      <p:sp>
        <p:nvSpPr>
          <p:cNvPr id="5" name="Footer Placeholder 4"/>
          <p:cNvSpPr>
            <a:spLocks noGrp="1"/>
          </p:cNvSpPr>
          <p:nvPr>
            <p:ph type="ftr" sz="quarter" idx="11"/>
          </p:nvPr>
        </p:nvSpPr>
        <p:spPr/>
        <p:txBody>
          <a:bodyPr/>
          <a:lstStyle/>
          <a:p>
            <a:r>
              <a:rPr lang="en-US"/>
              <a:t>Final Viva Voce</a:t>
            </a:r>
          </a:p>
        </p:txBody>
      </p:sp>
      <p:sp>
        <p:nvSpPr>
          <p:cNvPr id="6" name="Slide Number Placeholder 5"/>
          <p:cNvSpPr>
            <a:spLocks noGrp="1"/>
          </p:cNvSpPr>
          <p:nvPr>
            <p:ph type="sldNum" sz="quarter" idx="12"/>
          </p:nvPr>
        </p:nvSpPr>
        <p:spPr/>
        <p:txBody>
          <a:bodyPr/>
          <a:lstStyle/>
          <a:p>
            <a:fld id="{217C6D6C-1014-4321-B4D9-35FEB9C03441}" type="slidenum">
              <a:rPr lang="en-US" smtClean="0"/>
              <a:pPr/>
              <a:t>‹#›</a:t>
            </a:fld>
            <a:endParaRPr lang="en-US"/>
          </a:p>
        </p:txBody>
      </p:sp>
    </p:spTree>
    <p:extLst>
      <p:ext uri="{BB962C8B-B14F-4D97-AF65-F5344CB8AC3E}">
        <p14:creationId xmlns:p14="http://schemas.microsoft.com/office/powerpoint/2010/main" val="3482372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17.05.2024</a:t>
            </a:r>
          </a:p>
        </p:txBody>
      </p:sp>
      <p:sp>
        <p:nvSpPr>
          <p:cNvPr id="5" name="Footer Placeholder 4"/>
          <p:cNvSpPr>
            <a:spLocks noGrp="1"/>
          </p:cNvSpPr>
          <p:nvPr>
            <p:ph type="ftr" sz="quarter" idx="11"/>
          </p:nvPr>
        </p:nvSpPr>
        <p:spPr/>
        <p:txBody>
          <a:bodyPr/>
          <a:lstStyle/>
          <a:p>
            <a:r>
              <a:rPr lang="en-US"/>
              <a:t>Final Viva Voce</a:t>
            </a:r>
          </a:p>
        </p:txBody>
      </p:sp>
      <p:sp>
        <p:nvSpPr>
          <p:cNvPr id="6" name="Slide Number Placeholder 5"/>
          <p:cNvSpPr>
            <a:spLocks noGrp="1"/>
          </p:cNvSpPr>
          <p:nvPr>
            <p:ph type="sldNum" sz="quarter" idx="12"/>
          </p:nvPr>
        </p:nvSpPr>
        <p:spPr/>
        <p:txBody>
          <a:bodyPr/>
          <a:lstStyle/>
          <a:p>
            <a:fld id="{217C6D6C-1014-4321-B4D9-35FEB9C03441}" type="slidenum">
              <a:rPr lang="en-US" smtClean="0"/>
              <a:pPr/>
              <a:t>‹#›</a:t>
            </a:fld>
            <a:endParaRPr lang="en-US"/>
          </a:p>
        </p:txBody>
      </p:sp>
    </p:spTree>
    <p:extLst>
      <p:ext uri="{BB962C8B-B14F-4D97-AF65-F5344CB8AC3E}">
        <p14:creationId xmlns:p14="http://schemas.microsoft.com/office/powerpoint/2010/main" val="1337646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17.05.2024</a:t>
            </a:r>
          </a:p>
        </p:txBody>
      </p:sp>
      <p:sp>
        <p:nvSpPr>
          <p:cNvPr id="6" name="Footer Placeholder 5"/>
          <p:cNvSpPr>
            <a:spLocks noGrp="1"/>
          </p:cNvSpPr>
          <p:nvPr>
            <p:ph type="ftr" sz="quarter" idx="11"/>
          </p:nvPr>
        </p:nvSpPr>
        <p:spPr/>
        <p:txBody>
          <a:bodyPr/>
          <a:lstStyle/>
          <a:p>
            <a:r>
              <a:rPr lang="en-US"/>
              <a:t>Final Viva Voce</a:t>
            </a:r>
          </a:p>
        </p:txBody>
      </p:sp>
      <p:sp>
        <p:nvSpPr>
          <p:cNvPr id="7" name="Slide Number Placeholder 6"/>
          <p:cNvSpPr>
            <a:spLocks noGrp="1"/>
          </p:cNvSpPr>
          <p:nvPr>
            <p:ph type="sldNum" sz="quarter" idx="12"/>
          </p:nvPr>
        </p:nvSpPr>
        <p:spPr/>
        <p:txBody>
          <a:bodyPr/>
          <a:lstStyle/>
          <a:p>
            <a:fld id="{217C6D6C-1014-4321-B4D9-35FEB9C03441}" type="slidenum">
              <a:rPr lang="en-US" smtClean="0"/>
              <a:pPr/>
              <a:t>‹#›</a:t>
            </a:fld>
            <a:endParaRPr lang="en-US"/>
          </a:p>
        </p:txBody>
      </p:sp>
    </p:spTree>
    <p:extLst>
      <p:ext uri="{BB962C8B-B14F-4D97-AF65-F5344CB8AC3E}">
        <p14:creationId xmlns:p14="http://schemas.microsoft.com/office/powerpoint/2010/main" val="2352558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17.05.2024</a:t>
            </a:r>
          </a:p>
        </p:txBody>
      </p:sp>
      <p:sp>
        <p:nvSpPr>
          <p:cNvPr id="8" name="Footer Placeholder 7"/>
          <p:cNvSpPr>
            <a:spLocks noGrp="1"/>
          </p:cNvSpPr>
          <p:nvPr>
            <p:ph type="ftr" sz="quarter" idx="11"/>
          </p:nvPr>
        </p:nvSpPr>
        <p:spPr/>
        <p:txBody>
          <a:bodyPr/>
          <a:lstStyle/>
          <a:p>
            <a:r>
              <a:rPr lang="en-US"/>
              <a:t>Final Viva Voce</a:t>
            </a:r>
          </a:p>
        </p:txBody>
      </p:sp>
      <p:sp>
        <p:nvSpPr>
          <p:cNvPr id="9" name="Slide Number Placeholder 8"/>
          <p:cNvSpPr>
            <a:spLocks noGrp="1"/>
          </p:cNvSpPr>
          <p:nvPr>
            <p:ph type="sldNum" sz="quarter" idx="12"/>
          </p:nvPr>
        </p:nvSpPr>
        <p:spPr/>
        <p:txBody>
          <a:bodyPr/>
          <a:lstStyle/>
          <a:p>
            <a:fld id="{217C6D6C-1014-4321-B4D9-35FEB9C03441}" type="slidenum">
              <a:rPr lang="en-US" smtClean="0"/>
              <a:pPr/>
              <a:t>‹#›</a:t>
            </a:fld>
            <a:endParaRPr lang="en-US"/>
          </a:p>
        </p:txBody>
      </p:sp>
    </p:spTree>
    <p:extLst>
      <p:ext uri="{BB962C8B-B14F-4D97-AF65-F5344CB8AC3E}">
        <p14:creationId xmlns:p14="http://schemas.microsoft.com/office/powerpoint/2010/main" val="1635929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17.05.2024</a:t>
            </a:r>
          </a:p>
        </p:txBody>
      </p:sp>
      <p:sp>
        <p:nvSpPr>
          <p:cNvPr id="4" name="Footer Placeholder 3"/>
          <p:cNvSpPr>
            <a:spLocks noGrp="1"/>
          </p:cNvSpPr>
          <p:nvPr>
            <p:ph type="ftr" sz="quarter" idx="11"/>
          </p:nvPr>
        </p:nvSpPr>
        <p:spPr/>
        <p:txBody>
          <a:bodyPr/>
          <a:lstStyle/>
          <a:p>
            <a:r>
              <a:rPr lang="en-US"/>
              <a:t>Final Viva Voce</a:t>
            </a:r>
          </a:p>
        </p:txBody>
      </p:sp>
      <p:sp>
        <p:nvSpPr>
          <p:cNvPr id="5" name="Slide Number Placeholder 4"/>
          <p:cNvSpPr>
            <a:spLocks noGrp="1"/>
          </p:cNvSpPr>
          <p:nvPr>
            <p:ph type="sldNum" sz="quarter" idx="12"/>
          </p:nvPr>
        </p:nvSpPr>
        <p:spPr/>
        <p:txBody>
          <a:bodyPr/>
          <a:lstStyle/>
          <a:p>
            <a:fld id="{217C6D6C-1014-4321-B4D9-35FEB9C03441}" type="slidenum">
              <a:rPr lang="en-US" smtClean="0"/>
              <a:pPr/>
              <a:t>‹#›</a:t>
            </a:fld>
            <a:endParaRPr lang="en-US"/>
          </a:p>
        </p:txBody>
      </p:sp>
    </p:spTree>
    <p:extLst>
      <p:ext uri="{BB962C8B-B14F-4D97-AF65-F5344CB8AC3E}">
        <p14:creationId xmlns:p14="http://schemas.microsoft.com/office/powerpoint/2010/main" val="1925146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17.05.2024</a:t>
            </a:r>
          </a:p>
        </p:txBody>
      </p:sp>
      <p:sp>
        <p:nvSpPr>
          <p:cNvPr id="3" name="Footer Placeholder 2"/>
          <p:cNvSpPr>
            <a:spLocks noGrp="1"/>
          </p:cNvSpPr>
          <p:nvPr>
            <p:ph type="ftr" sz="quarter" idx="11"/>
          </p:nvPr>
        </p:nvSpPr>
        <p:spPr/>
        <p:txBody>
          <a:bodyPr/>
          <a:lstStyle/>
          <a:p>
            <a:r>
              <a:rPr lang="en-US"/>
              <a:t>Final Viva Voce</a:t>
            </a:r>
          </a:p>
        </p:txBody>
      </p:sp>
      <p:sp>
        <p:nvSpPr>
          <p:cNvPr id="4" name="Slide Number Placeholder 3"/>
          <p:cNvSpPr>
            <a:spLocks noGrp="1"/>
          </p:cNvSpPr>
          <p:nvPr>
            <p:ph type="sldNum" sz="quarter" idx="12"/>
          </p:nvPr>
        </p:nvSpPr>
        <p:spPr/>
        <p:txBody>
          <a:bodyPr/>
          <a:lstStyle/>
          <a:p>
            <a:fld id="{217C6D6C-1014-4321-B4D9-35FEB9C03441}" type="slidenum">
              <a:rPr lang="en-US" smtClean="0"/>
              <a:pPr/>
              <a:t>‹#›</a:t>
            </a:fld>
            <a:endParaRPr lang="en-US"/>
          </a:p>
        </p:txBody>
      </p:sp>
    </p:spTree>
    <p:extLst>
      <p:ext uri="{BB962C8B-B14F-4D97-AF65-F5344CB8AC3E}">
        <p14:creationId xmlns:p14="http://schemas.microsoft.com/office/powerpoint/2010/main" val="441931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17.05.2024</a:t>
            </a:r>
          </a:p>
        </p:txBody>
      </p:sp>
      <p:sp>
        <p:nvSpPr>
          <p:cNvPr id="6" name="Footer Placeholder 5"/>
          <p:cNvSpPr>
            <a:spLocks noGrp="1"/>
          </p:cNvSpPr>
          <p:nvPr>
            <p:ph type="ftr" sz="quarter" idx="11"/>
          </p:nvPr>
        </p:nvSpPr>
        <p:spPr/>
        <p:txBody>
          <a:bodyPr/>
          <a:lstStyle/>
          <a:p>
            <a:r>
              <a:rPr lang="en-US"/>
              <a:t>Final Viva Voce</a:t>
            </a:r>
          </a:p>
        </p:txBody>
      </p:sp>
      <p:sp>
        <p:nvSpPr>
          <p:cNvPr id="7" name="Slide Number Placeholder 6"/>
          <p:cNvSpPr>
            <a:spLocks noGrp="1"/>
          </p:cNvSpPr>
          <p:nvPr>
            <p:ph type="sldNum" sz="quarter" idx="12"/>
          </p:nvPr>
        </p:nvSpPr>
        <p:spPr/>
        <p:txBody>
          <a:bodyPr/>
          <a:lstStyle/>
          <a:p>
            <a:fld id="{217C6D6C-1014-4321-B4D9-35FEB9C03441}" type="slidenum">
              <a:rPr lang="en-US" smtClean="0"/>
              <a:pPr/>
              <a:t>‹#›</a:t>
            </a:fld>
            <a:endParaRPr lang="en-US"/>
          </a:p>
        </p:txBody>
      </p:sp>
    </p:spTree>
    <p:extLst>
      <p:ext uri="{BB962C8B-B14F-4D97-AF65-F5344CB8AC3E}">
        <p14:creationId xmlns:p14="http://schemas.microsoft.com/office/powerpoint/2010/main" val="1081641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17.05.2024</a:t>
            </a:r>
          </a:p>
        </p:txBody>
      </p:sp>
      <p:sp>
        <p:nvSpPr>
          <p:cNvPr id="6" name="Footer Placeholder 5"/>
          <p:cNvSpPr>
            <a:spLocks noGrp="1"/>
          </p:cNvSpPr>
          <p:nvPr>
            <p:ph type="ftr" sz="quarter" idx="11"/>
          </p:nvPr>
        </p:nvSpPr>
        <p:spPr/>
        <p:txBody>
          <a:bodyPr/>
          <a:lstStyle/>
          <a:p>
            <a:r>
              <a:rPr lang="en-US"/>
              <a:t>Final Viva Voce</a:t>
            </a:r>
          </a:p>
        </p:txBody>
      </p:sp>
      <p:sp>
        <p:nvSpPr>
          <p:cNvPr id="7" name="Slide Number Placeholder 6"/>
          <p:cNvSpPr>
            <a:spLocks noGrp="1"/>
          </p:cNvSpPr>
          <p:nvPr>
            <p:ph type="sldNum" sz="quarter" idx="12"/>
          </p:nvPr>
        </p:nvSpPr>
        <p:spPr/>
        <p:txBody>
          <a:bodyPr/>
          <a:lstStyle/>
          <a:p>
            <a:fld id="{217C6D6C-1014-4321-B4D9-35FEB9C03441}" type="slidenum">
              <a:rPr lang="en-US" smtClean="0"/>
              <a:pPr/>
              <a:t>‹#›</a:t>
            </a:fld>
            <a:endParaRPr lang="en-US"/>
          </a:p>
        </p:txBody>
      </p:sp>
    </p:spTree>
    <p:extLst>
      <p:ext uri="{BB962C8B-B14F-4D97-AF65-F5344CB8AC3E}">
        <p14:creationId xmlns:p14="http://schemas.microsoft.com/office/powerpoint/2010/main" val="382385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17.05.2024</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Final Viva Voce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7C6D6C-1014-4321-B4D9-35FEB9C03441}" type="slidenum">
              <a:rPr lang="en-US" smtClean="0"/>
              <a:pPr/>
              <a:t>‹#›</a:t>
            </a:fld>
            <a:endParaRPr lang="en-US"/>
          </a:p>
        </p:txBody>
      </p:sp>
    </p:spTree>
    <p:extLst>
      <p:ext uri="{BB962C8B-B14F-4D97-AF65-F5344CB8AC3E}">
        <p14:creationId xmlns:p14="http://schemas.microsoft.com/office/powerpoint/2010/main" val="1090105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735304" y="4685468"/>
            <a:ext cx="3846748" cy="2123658"/>
          </a:xfrm>
          <a:prstGeom prst="rect">
            <a:avLst/>
          </a:prstGeom>
          <a:noFill/>
        </p:spPr>
        <p:txBody>
          <a:bodyPr wrap="square" rtlCol="0">
            <a:spAutoFit/>
          </a:bodyPr>
          <a:lstStyle/>
          <a:p>
            <a:pPr>
              <a:lnSpc>
                <a:spcPct val="150000"/>
              </a:lnSpc>
            </a:pPr>
            <a:r>
              <a:rPr lang="en-US" sz="2000" b="1" dirty="0">
                <a:solidFill>
                  <a:srgbClr val="7030A0"/>
                </a:solidFill>
                <a:latin typeface="Times New Roman" panose="02020603050405020304" pitchFamily="18" charset="0"/>
                <a:cs typeface="Times New Roman" panose="02020603050405020304" pitchFamily="18" charset="0"/>
              </a:rPr>
              <a:t>Team members:</a:t>
            </a:r>
          </a:p>
          <a:p>
            <a:pPr>
              <a:lnSpc>
                <a:spcPct val="150000"/>
              </a:lnSpc>
            </a:pP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Dharinisri</a:t>
            </a:r>
            <a:r>
              <a:rPr lang="en-US" dirty="0">
                <a:latin typeface="Times New Roman" panose="02020603050405020304" pitchFamily="18" charset="0"/>
                <a:cs typeface="Times New Roman" panose="02020603050405020304" pitchFamily="18" charset="0"/>
              </a:rPr>
              <a:t> P S   (20BEE4012)</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Dharshini</a:t>
            </a:r>
            <a:r>
              <a:rPr lang="en-US" dirty="0">
                <a:latin typeface="Times New Roman" panose="02020603050405020304" pitchFamily="18" charset="0"/>
                <a:cs typeface="Times New Roman" panose="02020603050405020304" pitchFamily="18" charset="0"/>
              </a:rPr>
              <a:t> R      (20BEE4013)</a:t>
            </a:r>
          </a:p>
          <a:p>
            <a:r>
              <a:rPr lang="en-US" dirty="0">
                <a:latin typeface="Times New Roman" panose="02020603050405020304" pitchFamily="18" charset="0"/>
                <a:cs typeface="Times New Roman" panose="02020603050405020304" pitchFamily="18" charset="0"/>
              </a:rPr>
              <a:t>           Monika P          (20BEE4049)</a:t>
            </a:r>
          </a:p>
          <a:p>
            <a:r>
              <a:rPr lang="en-US" dirty="0">
                <a:latin typeface="Times New Roman" panose="02020603050405020304" pitchFamily="18" charset="0"/>
                <a:cs typeface="Times New Roman" panose="02020603050405020304" pitchFamily="18" charset="0"/>
              </a:rPr>
              <a:t>           Monika S          (20BEE4050)</a:t>
            </a:r>
          </a:p>
          <a:p>
            <a:endParaRPr lang="en-US" b="1" dirty="0">
              <a:latin typeface="Times New Roman" panose="02020603050405020304" pitchFamily="18" charset="0"/>
              <a:cs typeface="Times New Roman" panose="02020603050405020304" pitchFamily="18" charset="0"/>
            </a:endParaRPr>
          </a:p>
        </p:txBody>
      </p:sp>
      <p:pic>
        <p:nvPicPr>
          <p:cNvPr id="8" name="Picture 6" descr="E:\Logo\MKCE 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921" y="221625"/>
            <a:ext cx="2366127" cy="88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E:\Logo\kr 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4076" y="221625"/>
            <a:ext cx="575953" cy="56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1469984" y="5278115"/>
            <a:ext cx="3839600" cy="1200329"/>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Mr. </a:t>
            </a:r>
            <a:r>
              <a:rPr lang="en-IN" dirty="0" err="1">
                <a:latin typeface="Times New Roman" panose="02020603050405020304" pitchFamily="18" charset="0"/>
                <a:cs typeface="Times New Roman" panose="02020603050405020304" pitchFamily="18" charset="0"/>
              </a:rPr>
              <a:t>N.Selvam</a:t>
            </a:r>
            <a:r>
              <a:rPr lang="en-IN" dirty="0">
                <a:latin typeface="Times New Roman" panose="02020603050405020304" pitchFamily="18" charset="0"/>
                <a:cs typeface="Times New Roman" panose="02020603050405020304" pitchFamily="18" charset="0"/>
              </a:rPr>
              <a:t> M.E,</a:t>
            </a:r>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Assistant Professor,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Electrical and Electronics Engineering.</a:t>
            </a:r>
          </a:p>
          <a:p>
            <a:pPr algn="just"/>
            <a:r>
              <a:rPr lang="en-US" dirty="0">
                <a:latin typeface="Times New Roman" panose="02020603050405020304" pitchFamily="18" charset="0"/>
                <a:cs typeface="Times New Roman" panose="02020603050405020304" pitchFamily="18" charset="0"/>
              </a:rPr>
              <a:t>     </a:t>
            </a:r>
          </a:p>
        </p:txBody>
      </p:sp>
      <p:sp>
        <p:nvSpPr>
          <p:cNvPr id="2" name="Rectangle 1"/>
          <p:cNvSpPr/>
          <p:nvPr/>
        </p:nvSpPr>
        <p:spPr>
          <a:xfrm>
            <a:off x="1129553" y="3078599"/>
            <a:ext cx="10004611" cy="1015663"/>
          </a:xfrm>
          <a:prstGeom prst="rect">
            <a:avLst/>
          </a:prstGeom>
        </p:spPr>
        <p:txBody>
          <a:bodyPr wrap="square">
            <a:spAutoFit/>
          </a:bodyPr>
          <a:lstStyle/>
          <a:p>
            <a:pPr algn="ctr">
              <a:lnSpc>
                <a:spcPct val="150000"/>
              </a:lnSpc>
            </a:pPr>
            <a:r>
              <a:rPr lang="en-IN" sz="2000" b="1" dirty="0">
                <a:solidFill>
                  <a:schemeClr val="accent6">
                    <a:lumMod val="75000"/>
                  </a:schemeClr>
                </a:solidFill>
                <a:latin typeface="Times New Roman" panose="02020603050405020304" pitchFamily="18" charset="0"/>
                <a:cs typeface="Times New Roman" panose="02020603050405020304" pitchFamily="18" charset="0"/>
              </a:rPr>
              <a:t>EMPOWERING EFFICIENCY : A  HOLISTIC APPROACH TO ENERGY MANAGEMENT IN INTER-CONNECTED MULTI-SMART BUILDINGS</a:t>
            </a:r>
            <a:endParaRPr lang="en-US" sz="20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E4D650C-E60C-BE8E-5B58-FC3192BA2ECE}"/>
              </a:ext>
            </a:extLst>
          </p:cNvPr>
          <p:cNvSpPr txBox="1"/>
          <p:nvPr/>
        </p:nvSpPr>
        <p:spPr>
          <a:xfrm>
            <a:off x="1469984" y="884326"/>
            <a:ext cx="9623666" cy="1815882"/>
          </a:xfrm>
          <a:prstGeom prst="rect">
            <a:avLst/>
          </a:prstGeom>
          <a:noFill/>
        </p:spPr>
        <p:txBody>
          <a:bodyPr wrap="square" rtlCol="0">
            <a:spAutoFit/>
          </a:bodyPr>
          <a:lstStyle/>
          <a:p>
            <a:pPr algn="ctr"/>
            <a:r>
              <a:rPr lang="en-US" sz="2400" b="1" dirty="0">
                <a:solidFill>
                  <a:srgbClr val="C00000"/>
                </a:solidFill>
                <a:latin typeface="Times New Roman" panose="02020603050405020304" pitchFamily="18" charset="0"/>
                <a:cs typeface="Times New Roman" panose="02020603050405020304" pitchFamily="18" charset="0"/>
              </a:rPr>
              <a:t>Department of Electrical and Electronics Engineering                                       Final Year (2020-2024) Batch - VIII Semester             </a:t>
            </a:r>
          </a:p>
          <a:p>
            <a:pPr algn="ctr"/>
            <a:r>
              <a:rPr lang="en-US" sz="2800" b="1" dirty="0">
                <a:solidFill>
                  <a:srgbClr val="7030A0"/>
                </a:solidFill>
                <a:latin typeface="Times New Roman" panose="02020603050405020304" pitchFamily="18" charset="0"/>
                <a:cs typeface="Times New Roman" panose="02020603050405020304" pitchFamily="18" charset="0"/>
              </a:rPr>
              <a:t>  </a:t>
            </a:r>
            <a:r>
              <a:rPr lang="en-US" sz="2400" b="1" dirty="0">
                <a:solidFill>
                  <a:srgbClr val="C00000"/>
                </a:solidFill>
                <a:latin typeface="Times New Roman" panose="02020603050405020304" pitchFamily="18" charset="0"/>
                <a:cs typeface="Times New Roman" panose="02020603050405020304" pitchFamily="18" charset="0"/>
              </a:rPr>
              <a:t>18EEP401L-Project Phase II</a:t>
            </a:r>
          </a:p>
          <a:p>
            <a:pPr algn="ctr">
              <a:lnSpc>
                <a:spcPct val="150000"/>
              </a:lnSpc>
            </a:pPr>
            <a:r>
              <a:rPr lang="en-US" sz="2400" b="1" dirty="0">
                <a:solidFill>
                  <a:schemeClr val="accent1">
                    <a:lumMod val="50000"/>
                  </a:schemeClr>
                </a:solidFill>
                <a:latin typeface="Times New Roman" panose="02020603050405020304" pitchFamily="18" charset="0"/>
                <a:cs typeface="Times New Roman" panose="02020603050405020304" pitchFamily="18" charset="0"/>
              </a:rPr>
              <a:t>Final Viva Voce</a:t>
            </a:r>
            <a:endParaRPr lang="en-IN" sz="24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ACD8128-7AF1-9B74-1E43-0D1432817D20}"/>
              </a:ext>
            </a:extLst>
          </p:cNvPr>
          <p:cNvSpPr txBox="1"/>
          <p:nvPr/>
        </p:nvSpPr>
        <p:spPr>
          <a:xfrm>
            <a:off x="905095" y="4780296"/>
            <a:ext cx="1667528" cy="400110"/>
          </a:xfrm>
          <a:prstGeom prst="rect">
            <a:avLst/>
          </a:prstGeom>
          <a:noFill/>
        </p:spPr>
        <p:txBody>
          <a:bodyPr wrap="square">
            <a:spAutoFit/>
          </a:bodyPr>
          <a:lstStyle/>
          <a:p>
            <a:pPr algn="just"/>
            <a:r>
              <a:rPr lang="en-US" sz="2000" b="1" dirty="0">
                <a:solidFill>
                  <a:srgbClr val="7030A0"/>
                </a:solidFill>
                <a:latin typeface="Times New Roman" panose="02020603050405020304" pitchFamily="18" charset="0"/>
                <a:cs typeface="Times New Roman" panose="02020603050405020304" pitchFamily="18" charset="0"/>
              </a:rPr>
              <a:t>Guided by:</a:t>
            </a:r>
          </a:p>
        </p:txBody>
      </p:sp>
      <p:sp>
        <p:nvSpPr>
          <p:cNvPr id="14" name="TextBox 13">
            <a:extLst>
              <a:ext uri="{FF2B5EF4-FFF2-40B4-BE49-F238E27FC236}">
                <a16:creationId xmlns:a16="http://schemas.microsoft.com/office/drawing/2014/main" id="{5FCA7AC4-3323-BBC1-69F5-76639AB234C4}"/>
              </a:ext>
            </a:extLst>
          </p:cNvPr>
          <p:cNvSpPr txBox="1"/>
          <p:nvPr/>
        </p:nvSpPr>
        <p:spPr>
          <a:xfrm>
            <a:off x="5001819" y="2547060"/>
            <a:ext cx="2559996" cy="553998"/>
          </a:xfrm>
          <a:prstGeom prst="rect">
            <a:avLst/>
          </a:prstGeom>
          <a:noFill/>
        </p:spPr>
        <p:txBody>
          <a:bodyPr wrap="square" numCol="1" rtlCol="0">
            <a:spAutoFit/>
          </a:bodyPr>
          <a:lstStyle/>
          <a:p>
            <a:pPr algn="ctr"/>
            <a:r>
              <a:rPr lang="en-US" sz="3000" dirty="0">
                <a:solidFill>
                  <a:schemeClr val="accent1">
                    <a:lumMod val="50000"/>
                  </a:schemeClr>
                </a:solidFill>
                <a:latin typeface="Times New Roman" panose="02020603050405020304" pitchFamily="18" charset="0"/>
                <a:cs typeface="Times New Roman" panose="02020603050405020304" pitchFamily="18" charset="0"/>
              </a:rPr>
              <a:t> </a:t>
            </a:r>
            <a:r>
              <a:rPr lang="en-US" sz="2400" dirty="0">
                <a:solidFill>
                  <a:schemeClr val="accent1">
                    <a:lumMod val="50000"/>
                  </a:schemeClr>
                </a:solidFill>
                <a:latin typeface="Times New Roman" panose="02020603050405020304" pitchFamily="18" charset="0"/>
                <a:cs typeface="Times New Roman" panose="02020603050405020304" pitchFamily="18" charset="0"/>
              </a:rPr>
              <a:t>Date: 17.05.2024</a:t>
            </a:r>
            <a:endParaRPr lang="en-IN" sz="24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68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38EA-C954-E3EF-5A68-E0C4915CF3DA}"/>
              </a:ext>
            </a:extLst>
          </p:cNvPr>
          <p:cNvSpPr>
            <a:spLocks noGrp="1"/>
          </p:cNvSpPr>
          <p:nvPr>
            <p:ph type="title"/>
          </p:nvPr>
        </p:nvSpPr>
        <p:spPr>
          <a:xfrm>
            <a:off x="838200" y="365125"/>
            <a:ext cx="10515600" cy="650875"/>
          </a:xfrm>
        </p:spPr>
        <p:txBody>
          <a:bodyPr>
            <a:normAutofit/>
          </a:bodyPr>
          <a:lstStyle/>
          <a:p>
            <a:pPr algn="ctr"/>
            <a:r>
              <a:rPr lang="en-IN" sz="2800" b="1" dirty="0">
                <a:latin typeface="Times New Roman" panose="02020603050405020304" pitchFamily="18" charset="0"/>
                <a:cs typeface="Times New Roman" panose="02020603050405020304" pitchFamily="18" charset="0"/>
              </a:rPr>
              <a:t>COMPONENTS AND ITS SECIFICATION</a:t>
            </a:r>
            <a:endParaRPr lang="en-US" sz="2800" dirty="0"/>
          </a:p>
        </p:txBody>
      </p:sp>
      <p:sp>
        <p:nvSpPr>
          <p:cNvPr id="4" name="Date Placeholder 3">
            <a:extLst>
              <a:ext uri="{FF2B5EF4-FFF2-40B4-BE49-F238E27FC236}">
                <a16:creationId xmlns:a16="http://schemas.microsoft.com/office/drawing/2014/main" id="{8B65C218-B8D0-74BF-2EA0-B5498BFEB181}"/>
              </a:ext>
            </a:extLst>
          </p:cNvPr>
          <p:cNvSpPr>
            <a:spLocks noGrp="1"/>
          </p:cNvSpPr>
          <p:nvPr>
            <p:ph type="dt" sz="half" idx="10"/>
          </p:nvPr>
        </p:nvSpPr>
        <p:spPr/>
        <p:txBody>
          <a:bodyPr/>
          <a:lstStyle/>
          <a:p>
            <a:r>
              <a:rPr lang="en-US"/>
              <a:t>17.05.2024</a:t>
            </a:r>
            <a:endParaRPr lang="en-US" dirty="0"/>
          </a:p>
        </p:txBody>
      </p:sp>
      <p:sp>
        <p:nvSpPr>
          <p:cNvPr id="5" name="Footer Placeholder 4">
            <a:extLst>
              <a:ext uri="{FF2B5EF4-FFF2-40B4-BE49-F238E27FC236}">
                <a16:creationId xmlns:a16="http://schemas.microsoft.com/office/drawing/2014/main" id="{C3DD8640-83EA-FEC3-C5BE-56264FC43A53}"/>
              </a:ext>
            </a:extLst>
          </p:cNvPr>
          <p:cNvSpPr>
            <a:spLocks noGrp="1"/>
          </p:cNvSpPr>
          <p:nvPr>
            <p:ph type="ftr" sz="quarter" idx="11"/>
          </p:nvPr>
        </p:nvSpPr>
        <p:spPr/>
        <p:txBody>
          <a:bodyPr/>
          <a:lstStyle/>
          <a:p>
            <a:r>
              <a:rPr lang="en-IN"/>
              <a:t>Final Viva Voce</a:t>
            </a:r>
            <a:endParaRPr lang="en-US" dirty="0"/>
          </a:p>
        </p:txBody>
      </p:sp>
      <p:sp>
        <p:nvSpPr>
          <p:cNvPr id="6" name="Slide Number Placeholder 5">
            <a:extLst>
              <a:ext uri="{FF2B5EF4-FFF2-40B4-BE49-F238E27FC236}">
                <a16:creationId xmlns:a16="http://schemas.microsoft.com/office/drawing/2014/main" id="{8F632513-9849-63FC-6D8D-43CED7C9F578}"/>
              </a:ext>
            </a:extLst>
          </p:cNvPr>
          <p:cNvSpPr>
            <a:spLocks noGrp="1"/>
          </p:cNvSpPr>
          <p:nvPr>
            <p:ph type="sldNum" sz="quarter" idx="12"/>
          </p:nvPr>
        </p:nvSpPr>
        <p:spPr/>
        <p:txBody>
          <a:bodyPr/>
          <a:lstStyle/>
          <a:p>
            <a:fld id="{217C6D6C-1014-4321-B4D9-35FEB9C03441}" type="slidenum">
              <a:rPr lang="en-US" smtClean="0"/>
              <a:pPr/>
              <a:t>10</a:t>
            </a:fld>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2552700" y="1219200"/>
            <a:ext cx="6832600" cy="4368800"/>
          </a:xfrm>
          <a:prstGeom prst="rect">
            <a:avLst/>
          </a:prstGeom>
          <a:noFill/>
          <a:ln w="9525">
            <a:noFill/>
            <a:miter lim="800000"/>
            <a:headEnd/>
            <a:tailEnd/>
          </a:ln>
          <a:effectLst/>
        </p:spPr>
      </p:pic>
    </p:spTree>
    <p:extLst>
      <p:ext uri="{BB962C8B-B14F-4D97-AF65-F5344CB8AC3E}">
        <p14:creationId xmlns:p14="http://schemas.microsoft.com/office/powerpoint/2010/main" val="3551603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68399"/>
          </a:xfrm>
        </p:spPr>
        <p:txBody>
          <a:bodyPr>
            <a:normAutofit/>
          </a:bodyPr>
          <a:lstStyle/>
          <a:p>
            <a:r>
              <a:rPr lang="en-IN" sz="2800" b="1" dirty="0">
                <a:latin typeface="Times New Roman" panose="02020603050405020304" pitchFamily="18" charset="0"/>
                <a:cs typeface="Times New Roman" panose="02020603050405020304" pitchFamily="18" charset="0"/>
              </a:rPr>
              <a:t>                                EXPERIMENTAL SETUP</a:t>
            </a:r>
          </a:p>
        </p:txBody>
      </p:sp>
      <p:sp>
        <p:nvSpPr>
          <p:cNvPr id="5" name="Footer Placeholder 4"/>
          <p:cNvSpPr>
            <a:spLocks noGrp="1"/>
          </p:cNvSpPr>
          <p:nvPr>
            <p:ph type="ftr" sz="quarter" idx="11"/>
          </p:nvPr>
        </p:nvSpPr>
        <p:spPr/>
        <p:txBody>
          <a:bodyPr/>
          <a:lstStyle/>
          <a:p>
            <a:r>
              <a:rPr lang="en-IN"/>
              <a:t>Final Viva Voce</a:t>
            </a:r>
            <a:endParaRPr lang="en-US" dirty="0"/>
          </a:p>
        </p:txBody>
      </p:sp>
      <p:sp>
        <p:nvSpPr>
          <p:cNvPr id="6" name="Slide Number Placeholder 5"/>
          <p:cNvSpPr>
            <a:spLocks noGrp="1"/>
          </p:cNvSpPr>
          <p:nvPr>
            <p:ph type="sldNum" sz="quarter" idx="12"/>
          </p:nvPr>
        </p:nvSpPr>
        <p:spPr/>
        <p:txBody>
          <a:bodyPr/>
          <a:lstStyle/>
          <a:p>
            <a:fld id="{217C6D6C-1014-4321-B4D9-35FEB9C03441}" type="slidenum">
              <a:rPr lang="en-US" smtClean="0"/>
              <a:pPr/>
              <a:t>11</a:t>
            </a:fld>
            <a:endParaRPr lang="en-US"/>
          </a:p>
        </p:txBody>
      </p:sp>
      <p:sp>
        <p:nvSpPr>
          <p:cNvPr id="3" name="Date Placeholder 2"/>
          <p:cNvSpPr>
            <a:spLocks noGrp="1"/>
          </p:cNvSpPr>
          <p:nvPr>
            <p:ph type="dt" sz="half" idx="10"/>
          </p:nvPr>
        </p:nvSpPr>
        <p:spPr/>
        <p:txBody>
          <a:bodyPr/>
          <a:lstStyle/>
          <a:p>
            <a:r>
              <a:rPr lang="en-US"/>
              <a:t>17.05.2024</a:t>
            </a:r>
            <a:endParaRPr lang="en-US" dirty="0"/>
          </a:p>
        </p:txBody>
      </p:sp>
      <p:sp>
        <p:nvSpPr>
          <p:cNvPr id="7" name="Content Placeholder 6"/>
          <p:cNvSpPr>
            <a:spLocks noGrp="1"/>
          </p:cNvSpPr>
          <p:nvPr>
            <p:ph idx="1"/>
          </p:nvPr>
        </p:nvSpPr>
        <p:spPr>
          <a:xfrm>
            <a:off x="4499428" y="2438399"/>
            <a:ext cx="1538515" cy="2119087"/>
          </a:xfrm>
        </p:spPr>
        <p:txBody>
          <a:bodyPr/>
          <a:lstStyle/>
          <a:p>
            <a:endParaRPr lang="en-US" dirty="0"/>
          </a:p>
        </p:txBody>
      </p:sp>
      <p:pic>
        <p:nvPicPr>
          <p:cNvPr id="2051" name="Picture 3"/>
          <p:cNvPicPr>
            <a:picLocks noChangeAspect="1" noChangeArrowheads="1"/>
          </p:cNvPicPr>
          <p:nvPr/>
        </p:nvPicPr>
        <p:blipFill>
          <a:blip r:embed="rId2"/>
          <a:srcRect/>
          <a:stretch>
            <a:fillRect/>
          </a:stretch>
        </p:blipFill>
        <p:spPr bwMode="auto">
          <a:xfrm rot="16200000">
            <a:off x="3762327" y="-243620"/>
            <a:ext cx="4522210" cy="7605486"/>
          </a:xfrm>
          <a:prstGeom prst="rect">
            <a:avLst/>
          </a:prstGeom>
          <a:noFill/>
          <a:ln w="9525">
            <a:noFill/>
            <a:miter lim="800000"/>
            <a:headEnd/>
            <a:tailEnd/>
          </a:ln>
          <a:effectLst/>
        </p:spPr>
      </p:pic>
    </p:spTree>
    <p:extLst>
      <p:ext uri="{BB962C8B-B14F-4D97-AF65-F5344CB8AC3E}">
        <p14:creationId xmlns:p14="http://schemas.microsoft.com/office/powerpoint/2010/main" val="3971686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68399"/>
          </a:xfrm>
        </p:spPr>
        <p:txBody>
          <a:bodyPr>
            <a:normAutofit/>
          </a:bodyPr>
          <a:lstStyle/>
          <a:p>
            <a:r>
              <a:rPr lang="en-IN" sz="2800" b="1" dirty="0">
                <a:latin typeface="Times New Roman" panose="02020603050405020304" pitchFamily="18" charset="0"/>
                <a:cs typeface="Times New Roman" panose="02020603050405020304" pitchFamily="18" charset="0"/>
              </a:rPr>
              <a:t>                                     WORKING MODEL</a:t>
            </a:r>
          </a:p>
        </p:txBody>
      </p:sp>
      <p:sp>
        <p:nvSpPr>
          <p:cNvPr id="5" name="Footer Placeholder 4"/>
          <p:cNvSpPr>
            <a:spLocks noGrp="1"/>
          </p:cNvSpPr>
          <p:nvPr>
            <p:ph type="ftr" sz="quarter" idx="11"/>
          </p:nvPr>
        </p:nvSpPr>
        <p:spPr/>
        <p:txBody>
          <a:bodyPr/>
          <a:lstStyle/>
          <a:p>
            <a:r>
              <a:rPr lang="en-IN"/>
              <a:t>Final Viva Voce</a:t>
            </a:r>
            <a:endParaRPr lang="en-US" dirty="0"/>
          </a:p>
        </p:txBody>
      </p:sp>
      <p:sp>
        <p:nvSpPr>
          <p:cNvPr id="6" name="Slide Number Placeholder 5"/>
          <p:cNvSpPr>
            <a:spLocks noGrp="1"/>
          </p:cNvSpPr>
          <p:nvPr>
            <p:ph type="sldNum" sz="quarter" idx="12"/>
          </p:nvPr>
        </p:nvSpPr>
        <p:spPr/>
        <p:txBody>
          <a:bodyPr/>
          <a:lstStyle/>
          <a:p>
            <a:fld id="{217C6D6C-1014-4321-B4D9-35FEB9C03441}" type="slidenum">
              <a:rPr lang="en-US" smtClean="0"/>
              <a:pPr/>
              <a:t>12</a:t>
            </a:fld>
            <a:endParaRPr lang="en-US"/>
          </a:p>
        </p:txBody>
      </p:sp>
      <p:sp>
        <p:nvSpPr>
          <p:cNvPr id="3" name="Date Placeholder 2"/>
          <p:cNvSpPr>
            <a:spLocks noGrp="1"/>
          </p:cNvSpPr>
          <p:nvPr>
            <p:ph type="dt" sz="half" idx="10"/>
          </p:nvPr>
        </p:nvSpPr>
        <p:spPr/>
        <p:txBody>
          <a:bodyPr/>
          <a:lstStyle/>
          <a:p>
            <a:r>
              <a:rPr lang="en-US"/>
              <a:t>17.05.2024</a:t>
            </a:r>
            <a:endParaRPr lang="en-US" dirty="0"/>
          </a:p>
        </p:txBody>
      </p:sp>
      <p:pic>
        <p:nvPicPr>
          <p:cNvPr id="3074" name="Picture 2"/>
          <p:cNvPicPr>
            <a:picLocks noGrp="1" noChangeAspect="1" noChangeArrowheads="1"/>
          </p:cNvPicPr>
          <p:nvPr>
            <p:ph idx="1"/>
          </p:nvPr>
        </p:nvPicPr>
        <p:blipFill>
          <a:blip r:embed="rId2" cstate="print"/>
          <a:srcRect/>
          <a:stretch>
            <a:fillRect/>
          </a:stretch>
        </p:blipFill>
        <p:spPr bwMode="auto">
          <a:xfrm>
            <a:off x="2932841" y="1277258"/>
            <a:ext cx="6457902" cy="4590778"/>
          </a:xfrm>
          <a:prstGeom prst="rect">
            <a:avLst/>
          </a:prstGeom>
          <a:noFill/>
          <a:ln w="9525">
            <a:noFill/>
            <a:miter lim="800000"/>
            <a:headEnd/>
            <a:tailEnd/>
          </a:ln>
          <a:effectLst/>
        </p:spPr>
      </p:pic>
    </p:spTree>
    <p:extLst>
      <p:ext uri="{BB962C8B-B14F-4D97-AF65-F5344CB8AC3E}">
        <p14:creationId xmlns:p14="http://schemas.microsoft.com/office/powerpoint/2010/main" val="3971686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68399"/>
          </a:xfrm>
        </p:spPr>
        <p:txBody>
          <a:bodyPr>
            <a:normAutofit/>
          </a:bodyPr>
          <a:lstStyle/>
          <a:p>
            <a:r>
              <a:rPr lang="en-IN" sz="2800" b="1" dirty="0">
                <a:latin typeface="Times New Roman" panose="02020603050405020304" pitchFamily="18" charset="0"/>
                <a:cs typeface="Times New Roman" panose="02020603050405020304" pitchFamily="18" charset="0"/>
              </a:rPr>
              <a:t>                                    WORKING PROCEDURE</a:t>
            </a:r>
          </a:p>
        </p:txBody>
      </p:sp>
      <p:sp>
        <p:nvSpPr>
          <p:cNvPr id="5" name="Footer Placeholder 4"/>
          <p:cNvSpPr>
            <a:spLocks noGrp="1"/>
          </p:cNvSpPr>
          <p:nvPr>
            <p:ph type="ftr" sz="quarter" idx="11"/>
          </p:nvPr>
        </p:nvSpPr>
        <p:spPr/>
        <p:txBody>
          <a:bodyPr/>
          <a:lstStyle/>
          <a:p>
            <a:r>
              <a:rPr lang="en-IN"/>
              <a:t>Final Viva Voce</a:t>
            </a:r>
            <a:endParaRPr lang="en-US" dirty="0"/>
          </a:p>
        </p:txBody>
      </p:sp>
      <p:sp>
        <p:nvSpPr>
          <p:cNvPr id="6" name="Slide Number Placeholder 5"/>
          <p:cNvSpPr>
            <a:spLocks noGrp="1"/>
          </p:cNvSpPr>
          <p:nvPr>
            <p:ph type="sldNum" sz="quarter" idx="12"/>
          </p:nvPr>
        </p:nvSpPr>
        <p:spPr/>
        <p:txBody>
          <a:bodyPr/>
          <a:lstStyle/>
          <a:p>
            <a:fld id="{217C6D6C-1014-4321-B4D9-35FEB9C03441}" type="slidenum">
              <a:rPr lang="en-US" smtClean="0"/>
              <a:pPr/>
              <a:t>13</a:t>
            </a:fld>
            <a:endParaRPr lang="en-US"/>
          </a:p>
        </p:txBody>
      </p:sp>
      <p:sp>
        <p:nvSpPr>
          <p:cNvPr id="8" name="Content Placeholder 7"/>
          <p:cNvSpPr>
            <a:spLocks noGrp="1"/>
          </p:cNvSpPr>
          <p:nvPr>
            <p:ph idx="1"/>
          </p:nvPr>
        </p:nvSpPr>
        <p:spPr>
          <a:xfrm>
            <a:off x="1973942" y="1435100"/>
            <a:ext cx="9100457" cy="4741863"/>
          </a:xfrm>
        </p:spPr>
        <p:txBody>
          <a:bodyPr>
            <a:noAutofit/>
          </a:bodyPr>
          <a:lstStyle/>
          <a:p>
            <a:pPr lvl="0" algn="just"/>
            <a:endParaRPr lang="en-IN" sz="2400" dirty="0">
              <a:latin typeface="Times New Roman" pitchFamily="18" charset="0"/>
              <a:cs typeface="Times New Roman" pitchFamily="18" charset="0"/>
            </a:endParaRPr>
          </a:p>
          <a:p>
            <a:pPr lvl="0" algn="just"/>
            <a:endParaRPr lang="en-IN" sz="2400" dirty="0">
              <a:latin typeface="Times New Roman" pitchFamily="18" charset="0"/>
              <a:cs typeface="Times New Roman" pitchFamily="18" charset="0"/>
            </a:endParaRPr>
          </a:p>
          <a:p>
            <a:pPr lvl="0" algn="just"/>
            <a:endParaRPr lang="en-IN" sz="2400" dirty="0">
              <a:latin typeface="Times New Roman" pitchFamily="18" charset="0"/>
              <a:cs typeface="Times New Roman" pitchFamily="18" charset="0"/>
            </a:endParaRPr>
          </a:p>
          <a:p>
            <a:pPr lvl="0" algn="just">
              <a:buNone/>
            </a:pPr>
            <a:endParaRPr lang="en-IN" sz="2400" dirty="0">
              <a:latin typeface="Times New Roman" pitchFamily="18" charset="0"/>
              <a:cs typeface="Times New Roman" pitchFamily="18" charset="0"/>
            </a:endParaRPr>
          </a:p>
          <a:p>
            <a:pPr lvl="0" algn="just">
              <a:buNone/>
            </a:pPr>
            <a:r>
              <a:rPr lang="en-IN" sz="2400" dirty="0">
                <a:latin typeface="Times New Roman" pitchFamily="18" charset="0"/>
                <a:cs typeface="Times New Roman" pitchFamily="18" charset="0"/>
              </a:rPr>
              <a:t>                </a:t>
            </a:r>
            <a:r>
              <a:rPr lang="en-IN" sz="1000" b="1" dirty="0">
                <a:solidFill>
                  <a:srgbClr val="FF0000"/>
                </a:solidFill>
                <a:latin typeface="Times New Roman" pitchFamily="18" charset="0"/>
                <a:cs typeface="Times New Roman" pitchFamily="18" charset="0"/>
              </a:rPr>
              <a:t>SOLAR PANNEL                                                       MOTOR AS WIND SOURCE                                                     DC – DC CONVERTER</a:t>
            </a:r>
          </a:p>
          <a:p>
            <a:pPr lvl="0" algn="just">
              <a:buFont typeface="Wingdings" pitchFamily="2" charset="2"/>
              <a:buChar char="ü"/>
            </a:pPr>
            <a:r>
              <a:rPr lang="en-IN" sz="2400" dirty="0">
                <a:latin typeface="Times New Roman" pitchFamily="18" charset="0"/>
                <a:cs typeface="Times New Roman" pitchFamily="18" charset="0"/>
              </a:rPr>
              <a:t>In this project , two renewable sources are implemented to generate power. PV and Solar power are the sources which accommodate in this system to provide continuous sup ply to the buildings.</a:t>
            </a:r>
          </a:p>
          <a:p>
            <a:pPr lvl="0" algn="just">
              <a:buFont typeface="Wingdings" pitchFamily="2" charset="2"/>
              <a:buChar char="ü"/>
            </a:pPr>
            <a:r>
              <a:rPr lang="en-IN" sz="2400" dirty="0">
                <a:latin typeface="Times New Roman" pitchFamily="18" charset="0"/>
                <a:cs typeface="Times New Roman" pitchFamily="18" charset="0"/>
              </a:rPr>
              <a:t>PV source generate 10 Watts, 12V and Wind generates 12V.This generated power is given to DC-DC converter to boost the voltage.</a:t>
            </a:r>
          </a:p>
        </p:txBody>
      </p:sp>
      <p:sp>
        <p:nvSpPr>
          <p:cNvPr id="3" name="Date Placeholder 2"/>
          <p:cNvSpPr>
            <a:spLocks noGrp="1"/>
          </p:cNvSpPr>
          <p:nvPr>
            <p:ph type="dt" sz="half" idx="10"/>
          </p:nvPr>
        </p:nvSpPr>
        <p:spPr/>
        <p:txBody>
          <a:bodyPr/>
          <a:lstStyle/>
          <a:p>
            <a:r>
              <a:rPr lang="en-US"/>
              <a:t>17.05.2024</a:t>
            </a:r>
            <a:endParaRPr lang="en-US" dirty="0"/>
          </a:p>
        </p:txBody>
      </p:sp>
      <p:pic>
        <p:nvPicPr>
          <p:cNvPr id="2050" name="Picture 2" descr="C:\Users\MONIKA\Pictures\solar pannel.jpeg"/>
          <p:cNvPicPr>
            <a:picLocks noChangeAspect="1" noChangeArrowheads="1"/>
          </p:cNvPicPr>
          <p:nvPr/>
        </p:nvPicPr>
        <p:blipFill>
          <a:blip r:embed="rId2"/>
          <a:srcRect/>
          <a:stretch>
            <a:fillRect/>
          </a:stretch>
        </p:blipFill>
        <p:spPr bwMode="auto">
          <a:xfrm rot="16200000">
            <a:off x="2394361" y="1088072"/>
            <a:ext cx="1944917" cy="2323280"/>
          </a:xfrm>
          <a:prstGeom prst="rect">
            <a:avLst/>
          </a:prstGeom>
          <a:noFill/>
        </p:spPr>
      </p:pic>
      <p:pic>
        <p:nvPicPr>
          <p:cNvPr id="2051" name="Picture 3" descr="C:\Users\MONIKA\Pictures\motor.jpeg"/>
          <p:cNvPicPr>
            <a:picLocks noChangeAspect="1" noChangeArrowheads="1"/>
          </p:cNvPicPr>
          <p:nvPr/>
        </p:nvPicPr>
        <p:blipFill>
          <a:blip r:embed="rId3"/>
          <a:srcRect/>
          <a:stretch>
            <a:fillRect/>
          </a:stretch>
        </p:blipFill>
        <p:spPr bwMode="auto">
          <a:xfrm>
            <a:off x="5468030" y="1296760"/>
            <a:ext cx="1952625" cy="1838325"/>
          </a:xfrm>
          <a:prstGeom prst="rect">
            <a:avLst/>
          </a:prstGeom>
          <a:noFill/>
        </p:spPr>
      </p:pic>
      <p:pic>
        <p:nvPicPr>
          <p:cNvPr id="2054" name="Picture 6" descr="C:\Users\MONIKA\Pictures\DC DC converter.jpeg"/>
          <p:cNvPicPr>
            <a:picLocks noChangeAspect="1" noChangeArrowheads="1"/>
          </p:cNvPicPr>
          <p:nvPr/>
        </p:nvPicPr>
        <p:blipFill>
          <a:blip r:embed="rId4"/>
          <a:srcRect/>
          <a:stretch>
            <a:fillRect/>
          </a:stretch>
        </p:blipFill>
        <p:spPr bwMode="auto">
          <a:xfrm rot="16200000">
            <a:off x="8800927" y="868414"/>
            <a:ext cx="1785259" cy="2806139"/>
          </a:xfrm>
          <a:prstGeom prst="rect">
            <a:avLst/>
          </a:prstGeom>
          <a:noFill/>
        </p:spPr>
      </p:pic>
    </p:spTree>
    <p:extLst>
      <p:ext uri="{BB962C8B-B14F-4D97-AF65-F5344CB8AC3E}">
        <p14:creationId xmlns:p14="http://schemas.microsoft.com/office/powerpoint/2010/main" val="3971686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68399"/>
          </a:xfrm>
        </p:spPr>
        <p:txBody>
          <a:bodyPr>
            <a:normAutofit/>
          </a:bodyPr>
          <a:lstStyle/>
          <a:p>
            <a:r>
              <a:rPr lang="en-IN" sz="2800" b="1" dirty="0">
                <a:latin typeface="Times New Roman" panose="02020603050405020304" pitchFamily="18" charset="0"/>
                <a:cs typeface="Times New Roman" panose="02020603050405020304" pitchFamily="18" charset="0"/>
              </a:rPr>
              <a:t>                                    WORKING PROCEDURE</a:t>
            </a:r>
          </a:p>
        </p:txBody>
      </p:sp>
      <p:sp>
        <p:nvSpPr>
          <p:cNvPr id="5" name="Footer Placeholder 4"/>
          <p:cNvSpPr>
            <a:spLocks noGrp="1"/>
          </p:cNvSpPr>
          <p:nvPr>
            <p:ph type="ftr" sz="quarter" idx="11"/>
          </p:nvPr>
        </p:nvSpPr>
        <p:spPr/>
        <p:txBody>
          <a:bodyPr/>
          <a:lstStyle/>
          <a:p>
            <a:r>
              <a:rPr lang="en-IN"/>
              <a:t>Final Viva Voce</a:t>
            </a:r>
            <a:endParaRPr lang="en-US" dirty="0"/>
          </a:p>
        </p:txBody>
      </p:sp>
      <p:sp>
        <p:nvSpPr>
          <p:cNvPr id="6" name="Slide Number Placeholder 5"/>
          <p:cNvSpPr>
            <a:spLocks noGrp="1"/>
          </p:cNvSpPr>
          <p:nvPr>
            <p:ph type="sldNum" sz="quarter" idx="12"/>
          </p:nvPr>
        </p:nvSpPr>
        <p:spPr/>
        <p:txBody>
          <a:bodyPr/>
          <a:lstStyle/>
          <a:p>
            <a:fld id="{217C6D6C-1014-4321-B4D9-35FEB9C03441}" type="slidenum">
              <a:rPr lang="en-US" smtClean="0"/>
              <a:pPr/>
              <a:t>14</a:t>
            </a:fld>
            <a:endParaRPr lang="en-US"/>
          </a:p>
        </p:txBody>
      </p:sp>
      <p:sp>
        <p:nvSpPr>
          <p:cNvPr id="8" name="Content Placeholder 7"/>
          <p:cNvSpPr>
            <a:spLocks noGrp="1"/>
          </p:cNvSpPr>
          <p:nvPr>
            <p:ph idx="1"/>
          </p:nvPr>
        </p:nvSpPr>
        <p:spPr>
          <a:xfrm>
            <a:off x="1562100" y="3294743"/>
            <a:ext cx="9512300" cy="2882220"/>
          </a:xfrm>
        </p:spPr>
        <p:txBody>
          <a:bodyPr>
            <a:noAutofit/>
          </a:bodyPr>
          <a:lstStyle/>
          <a:p>
            <a:pPr lvl="0" algn="just">
              <a:buNone/>
            </a:pPr>
            <a:r>
              <a:rPr lang="en-IN" sz="2400" dirty="0">
                <a:latin typeface="Times New Roman" pitchFamily="18" charset="0"/>
                <a:cs typeface="Times New Roman" pitchFamily="18" charset="0"/>
              </a:rPr>
              <a:t>                        </a:t>
            </a:r>
            <a:r>
              <a:rPr lang="en-IN" sz="1000" b="1" dirty="0">
                <a:solidFill>
                  <a:srgbClr val="FF0000"/>
                </a:solidFill>
                <a:latin typeface="Times New Roman" pitchFamily="18" charset="0"/>
                <a:cs typeface="Times New Roman" pitchFamily="18" charset="0"/>
              </a:rPr>
              <a:t>LEAD ACID BATTERY                                                                                    RELAY</a:t>
            </a:r>
          </a:p>
          <a:p>
            <a:pPr lvl="0" algn="just">
              <a:buFont typeface="Wingdings" pitchFamily="2" charset="2"/>
              <a:buChar char="ü"/>
            </a:pPr>
            <a:r>
              <a:rPr lang="en-IN" sz="2400" dirty="0">
                <a:latin typeface="Times New Roman" pitchFamily="18" charset="0"/>
                <a:cs typeface="Times New Roman" pitchFamily="18" charset="0"/>
              </a:rPr>
              <a:t>The DC voltage from the converter is stored in the Lead Acid Battery which specifies 5AH .This DC power is converted to AC by using inverter.</a:t>
            </a:r>
          </a:p>
          <a:p>
            <a:pPr lvl="0" algn="just">
              <a:buFont typeface="Wingdings" pitchFamily="2" charset="2"/>
              <a:buChar char="ü"/>
            </a:pPr>
            <a:r>
              <a:rPr lang="en-IN" sz="2400" dirty="0">
                <a:latin typeface="Times New Roman" pitchFamily="18" charset="0"/>
                <a:cs typeface="Times New Roman" pitchFamily="18" charset="0"/>
              </a:rPr>
              <a:t>This Ac power is provided to the buildings according to their demand. The relay in this system acts as a switch and switchover to the efficient power  source.</a:t>
            </a:r>
          </a:p>
        </p:txBody>
      </p:sp>
      <p:sp>
        <p:nvSpPr>
          <p:cNvPr id="3" name="Date Placeholder 2"/>
          <p:cNvSpPr>
            <a:spLocks noGrp="1"/>
          </p:cNvSpPr>
          <p:nvPr>
            <p:ph type="dt" sz="half" idx="10"/>
          </p:nvPr>
        </p:nvSpPr>
        <p:spPr/>
        <p:txBody>
          <a:bodyPr/>
          <a:lstStyle/>
          <a:p>
            <a:r>
              <a:rPr lang="en-US"/>
              <a:t>17.05.2024</a:t>
            </a:r>
            <a:endParaRPr lang="en-US" dirty="0"/>
          </a:p>
        </p:txBody>
      </p:sp>
      <p:pic>
        <p:nvPicPr>
          <p:cNvPr id="2052" name="Picture 4" descr="C:\Users\MONIKA\Pictures\Battery.jpeg"/>
          <p:cNvPicPr>
            <a:picLocks noChangeAspect="1" noChangeArrowheads="1"/>
          </p:cNvPicPr>
          <p:nvPr/>
        </p:nvPicPr>
        <p:blipFill>
          <a:blip r:embed="rId2"/>
          <a:srcRect/>
          <a:stretch>
            <a:fillRect/>
          </a:stretch>
        </p:blipFill>
        <p:spPr bwMode="auto">
          <a:xfrm rot="16200000">
            <a:off x="3291204" y="924465"/>
            <a:ext cx="2002745" cy="2563184"/>
          </a:xfrm>
          <a:prstGeom prst="rect">
            <a:avLst/>
          </a:prstGeom>
          <a:noFill/>
        </p:spPr>
      </p:pic>
      <p:pic>
        <p:nvPicPr>
          <p:cNvPr id="2055" name="Picture 7" descr="C:\Users\MONIKA\Pictures\Relay.jpeg"/>
          <p:cNvPicPr>
            <a:picLocks noChangeAspect="1" noChangeArrowheads="1"/>
          </p:cNvPicPr>
          <p:nvPr/>
        </p:nvPicPr>
        <p:blipFill>
          <a:blip r:embed="rId3"/>
          <a:srcRect/>
          <a:stretch>
            <a:fillRect/>
          </a:stretch>
        </p:blipFill>
        <p:spPr bwMode="auto">
          <a:xfrm>
            <a:off x="6647543" y="1229904"/>
            <a:ext cx="2245406" cy="1796325"/>
          </a:xfrm>
          <a:prstGeom prst="rect">
            <a:avLst/>
          </a:prstGeom>
          <a:noFill/>
        </p:spPr>
      </p:pic>
    </p:spTree>
    <p:extLst>
      <p:ext uri="{BB962C8B-B14F-4D97-AF65-F5344CB8AC3E}">
        <p14:creationId xmlns:p14="http://schemas.microsoft.com/office/powerpoint/2010/main" val="3971686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68399"/>
          </a:xfrm>
        </p:spPr>
        <p:txBody>
          <a:bodyPr>
            <a:normAutofit/>
          </a:bodyPr>
          <a:lstStyle/>
          <a:p>
            <a:r>
              <a:rPr lang="en-IN" sz="2800"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WORK PROCEDURE</a:t>
            </a:r>
          </a:p>
        </p:txBody>
      </p:sp>
      <p:sp>
        <p:nvSpPr>
          <p:cNvPr id="5" name="Footer Placeholder 4"/>
          <p:cNvSpPr>
            <a:spLocks noGrp="1"/>
          </p:cNvSpPr>
          <p:nvPr>
            <p:ph type="ftr" sz="quarter" idx="11"/>
          </p:nvPr>
        </p:nvSpPr>
        <p:spPr/>
        <p:txBody>
          <a:bodyPr/>
          <a:lstStyle/>
          <a:p>
            <a:r>
              <a:rPr lang="en-IN"/>
              <a:t>Final Viva Voce</a:t>
            </a:r>
            <a:endParaRPr lang="en-US" dirty="0"/>
          </a:p>
        </p:txBody>
      </p:sp>
      <p:sp>
        <p:nvSpPr>
          <p:cNvPr id="6" name="Slide Number Placeholder 5"/>
          <p:cNvSpPr>
            <a:spLocks noGrp="1"/>
          </p:cNvSpPr>
          <p:nvPr>
            <p:ph type="sldNum" sz="quarter" idx="12"/>
          </p:nvPr>
        </p:nvSpPr>
        <p:spPr/>
        <p:txBody>
          <a:bodyPr/>
          <a:lstStyle/>
          <a:p>
            <a:fld id="{217C6D6C-1014-4321-B4D9-35FEB9C03441}" type="slidenum">
              <a:rPr lang="en-US" smtClean="0"/>
              <a:pPr/>
              <a:t>15</a:t>
            </a:fld>
            <a:endParaRPr lang="en-US"/>
          </a:p>
        </p:txBody>
      </p:sp>
      <p:sp>
        <p:nvSpPr>
          <p:cNvPr id="8" name="Content Placeholder 7"/>
          <p:cNvSpPr>
            <a:spLocks noGrp="1"/>
          </p:cNvSpPr>
          <p:nvPr>
            <p:ph idx="1"/>
          </p:nvPr>
        </p:nvSpPr>
        <p:spPr>
          <a:xfrm>
            <a:off x="1698171" y="3062514"/>
            <a:ext cx="9782629" cy="3004457"/>
          </a:xfrm>
        </p:spPr>
        <p:txBody>
          <a:bodyPr>
            <a:noAutofit/>
          </a:bodyPr>
          <a:lstStyle/>
          <a:p>
            <a:pPr lvl="0" algn="just">
              <a:buNone/>
            </a:pPr>
            <a:r>
              <a:rPr lang="en-IN" sz="1000" b="1" dirty="0">
                <a:solidFill>
                  <a:srgbClr val="FF0000"/>
                </a:solidFill>
                <a:latin typeface="Times New Roman" pitchFamily="18" charset="0"/>
                <a:cs typeface="Times New Roman" pitchFamily="18" charset="0"/>
              </a:rPr>
              <a:t>                       16F887 PIC MICROCONTROLLER                                              WI-FI MODULE                                                                             LCD DISPLAY</a:t>
            </a:r>
          </a:p>
          <a:p>
            <a:pPr lvl="0" algn="just">
              <a:buFont typeface="Wingdings" pitchFamily="2" charset="2"/>
              <a:buChar char="ü"/>
            </a:pPr>
            <a:r>
              <a:rPr lang="en-IN" sz="2000" dirty="0">
                <a:latin typeface="Times New Roman" pitchFamily="18" charset="0"/>
                <a:cs typeface="Times New Roman" pitchFamily="18" charset="0"/>
              </a:rPr>
              <a:t>The whole system is controlled by PIC 16F887 microcontroller which helps in parallelizing the power to the buildings according to their demand.</a:t>
            </a:r>
          </a:p>
          <a:p>
            <a:pPr lvl="0" algn="just">
              <a:buFont typeface="Wingdings" pitchFamily="2" charset="2"/>
              <a:buChar char="ü"/>
            </a:pPr>
            <a:r>
              <a:rPr lang="en-IN" sz="2000" dirty="0">
                <a:latin typeface="Times New Roman" pitchFamily="18" charset="0"/>
                <a:cs typeface="Times New Roman" pitchFamily="18" charset="0"/>
              </a:rPr>
              <a:t>In this system, IOT is integrated for real time monitoring of the data's and it is stored in the server. A </a:t>
            </a:r>
            <a:r>
              <a:rPr lang="en-IN" sz="2000" dirty="0" err="1">
                <a:latin typeface="Times New Roman" pitchFamily="18" charset="0"/>
                <a:cs typeface="Times New Roman" pitchFamily="18" charset="0"/>
              </a:rPr>
              <a:t>wi-fi</a:t>
            </a:r>
            <a:r>
              <a:rPr lang="en-IN" sz="2000" dirty="0">
                <a:latin typeface="Times New Roman" pitchFamily="18" charset="0"/>
                <a:cs typeface="Times New Roman" pitchFamily="18" charset="0"/>
              </a:rPr>
              <a:t> module is connected to share the data of current , voltage generated and supplied to the load.</a:t>
            </a:r>
          </a:p>
          <a:p>
            <a:pPr algn="just">
              <a:buFont typeface="Wingdings" pitchFamily="2" charset="2"/>
              <a:buChar char="ü"/>
            </a:pPr>
            <a:r>
              <a:rPr lang="en-IN" sz="2000" dirty="0">
                <a:latin typeface="Times New Roman" pitchFamily="18" charset="0"/>
                <a:cs typeface="Times New Roman" pitchFamily="18" charset="0"/>
              </a:rPr>
              <a:t>A  LCD display indicates the status of the voltage ,current produced in the sources and used up by the loads. It also indicate the most efficient source to supply the power.</a:t>
            </a:r>
          </a:p>
        </p:txBody>
      </p:sp>
      <p:sp>
        <p:nvSpPr>
          <p:cNvPr id="3" name="Date Placeholder 2"/>
          <p:cNvSpPr>
            <a:spLocks noGrp="1"/>
          </p:cNvSpPr>
          <p:nvPr>
            <p:ph type="dt" sz="half" idx="10"/>
          </p:nvPr>
        </p:nvSpPr>
        <p:spPr/>
        <p:txBody>
          <a:bodyPr/>
          <a:lstStyle/>
          <a:p>
            <a:r>
              <a:rPr lang="en-US"/>
              <a:t>17.05.2024</a:t>
            </a:r>
            <a:endParaRPr lang="en-US" dirty="0"/>
          </a:p>
        </p:txBody>
      </p:sp>
      <p:pic>
        <p:nvPicPr>
          <p:cNvPr id="1026" name="Picture 2" descr="C:\Users\MONIKA\Pictures\microcontroller.jpeg"/>
          <p:cNvPicPr>
            <a:picLocks noChangeAspect="1" noChangeArrowheads="1"/>
          </p:cNvPicPr>
          <p:nvPr/>
        </p:nvPicPr>
        <p:blipFill>
          <a:blip r:embed="rId2"/>
          <a:srcRect/>
          <a:stretch>
            <a:fillRect/>
          </a:stretch>
        </p:blipFill>
        <p:spPr bwMode="auto">
          <a:xfrm>
            <a:off x="2307772" y="1117600"/>
            <a:ext cx="2562225" cy="1838325"/>
          </a:xfrm>
          <a:prstGeom prst="rect">
            <a:avLst/>
          </a:prstGeom>
          <a:noFill/>
        </p:spPr>
      </p:pic>
      <p:pic>
        <p:nvPicPr>
          <p:cNvPr id="1027" name="Picture 3" descr="C:\Users\MONIKA\Pictures\wifi module.jpeg"/>
          <p:cNvPicPr>
            <a:picLocks noChangeAspect="1" noChangeArrowheads="1"/>
          </p:cNvPicPr>
          <p:nvPr/>
        </p:nvPicPr>
        <p:blipFill>
          <a:blip r:embed="rId3"/>
          <a:srcRect/>
          <a:stretch>
            <a:fillRect/>
          </a:stretch>
        </p:blipFill>
        <p:spPr bwMode="auto">
          <a:xfrm>
            <a:off x="5730874" y="1146629"/>
            <a:ext cx="2005239" cy="1814285"/>
          </a:xfrm>
          <a:prstGeom prst="rect">
            <a:avLst/>
          </a:prstGeom>
          <a:noFill/>
        </p:spPr>
      </p:pic>
      <p:pic>
        <p:nvPicPr>
          <p:cNvPr id="1028" name="Picture 4" descr="C:\Users\MONIKA\Pictures\WhatsApp Image 2024-03-20 at 11.07.26 AM.jpeg"/>
          <p:cNvPicPr>
            <a:picLocks noChangeAspect="1" noChangeArrowheads="1"/>
          </p:cNvPicPr>
          <p:nvPr/>
        </p:nvPicPr>
        <p:blipFill>
          <a:blip r:embed="rId4" cstate="print"/>
          <a:srcRect/>
          <a:stretch>
            <a:fillRect/>
          </a:stretch>
        </p:blipFill>
        <p:spPr bwMode="auto">
          <a:xfrm>
            <a:off x="8223238" y="988785"/>
            <a:ext cx="3076134" cy="1935843"/>
          </a:xfrm>
          <a:prstGeom prst="rect">
            <a:avLst/>
          </a:prstGeom>
          <a:noFill/>
        </p:spPr>
      </p:pic>
    </p:spTree>
    <p:extLst>
      <p:ext uri="{BB962C8B-B14F-4D97-AF65-F5344CB8AC3E}">
        <p14:creationId xmlns:p14="http://schemas.microsoft.com/office/powerpoint/2010/main" val="3971686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68399"/>
          </a:xfrm>
        </p:spPr>
        <p:txBody>
          <a:bodyPr>
            <a:normAutofit/>
          </a:bodyPr>
          <a:lstStyle/>
          <a:p>
            <a:r>
              <a:rPr lang="en-IN" sz="2800" b="1" dirty="0">
                <a:latin typeface="Times New Roman" panose="02020603050405020304" pitchFamily="18" charset="0"/>
                <a:cs typeface="Times New Roman" panose="02020603050405020304" pitchFamily="18" charset="0"/>
              </a:rPr>
              <a:t>                                     RESULTS AND DISCUSSION</a:t>
            </a:r>
          </a:p>
        </p:txBody>
      </p:sp>
      <p:sp>
        <p:nvSpPr>
          <p:cNvPr id="5" name="Footer Placeholder 4"/>
          <p:cNvSpPr>
            <a:spLocks noGrp="1"/>
          </p:cNvSpPr>
          <p:nvPr>
            <p:ph type="ftr" sz="quarter" idx="11"/>
          </p:nvPr>
        </p:nvSpPr>
        <p:spPr/>
        <p:txBody>
          <a:bodyPr/>
          <a:lstStyle/>
          <a:p>
            <a:r>
              <a:rPr lang="en-IN"/>
              <a:t>Final Viva Voce</a:t>
            </a:r>
            <a:endParaRPr lang="en-US" dirty="0"/>
          </a:p>
        </p:txBody>
      </p:sp>
      <p:sp>
        <p:nvSpPr>
          <p:cNvPr id="6" name="Slide Number Placeholder 5"/>
          <p:cNvSpPr>
            <a:spLocks noGrp="1"/>
          </p:cNvSpPr>
          <p:nvPr>
            <p:ph type="sldNum" sz="quarter" idx="12"/>
          </p:nvPr>
        </p:nvSpPr>
        <p:spPr/>
        <p:txBody>
          <a:bodyPr/>
          <a:lstStyle/>
          <a:p>
            <a:fld id="{217C6D6C-1014-4321-B4D9-35FEB9C03441}" type="slidenum">
              <a:rPr lang="en-US" smtClean="0"/>
              <a:pPr/>
              <a:t>16</a:t>
            </a:fld>
            <a:endParaRPr lang="en-US"/>
          </a:p>
        </p:txBody>
      </p:sp>
      <p:sp>
        <p:nvSpPr>
          <p:cNvPr id="3" name="Date Placeholder 2"/>
          <p:cNvSpPr>
            <a:spLocks noGrp="1"/>
          </p:cNvSpPr>
          <p:nvPr>
            <p:ph type="dt" sz="half" idx="10"/>
          </p:nvPr>
        </p:nvSpPr>
        <p:spPr/>
        <p:txBody>
          <a:bodyPr/>
          <a:lstStyle/>
          <a:p>
            <a:r>
              <a:rPr lang="en-US"/>
              <a:t>17.05.2024</a:t>
            </a:r>
            <a:endParaRPr lang="en-US" dirty="0"/>
          </a:p>
        </p:txBody>
      </p:sp>
      <p:sp>
        <p:nvSpPr>
          <p:cNvPr id="9" name="Content Placeholder 8"/>
          <p:cNvSpPr>
            <a:spLocks noGrp="1"/>
          </p:cNvSpPr>
          <p:nvPr>
            <p:ph idx="1"/>
          </p:nvPr>
        </p:nvSpPr>
        <p:spPr>
          <a:xfrm>
            <a:off x="2090057" y="3976914"/>
            <a:ext cx="8287657" cy="2220686"/>
          </a:xfrm>
        </p:spPr>
        <p:txBody>
          <a:bodyPr>
            <a:normAutofit/>
          </a:bodyPr>
          <a:lstStyle/>
          <a:p>
            <a:pPr>
              <a:buFont typeface="Wingdings" pitchFamily="2" charset="2"/>
              <a:buChar char="ü"/>
            </a:pPr>
            <a:r>
              <a:rPr lang="en-IN" sz="2400" dirty="0">
                <a:latin typeface="Times New Roman" pitchFamily="18" charset="0"/>
                <a:cs typeface="Times New Roman" pitchFamily="18" charset="0"/>
              </a:rPr>
              <a:t>The above display indicates the voltage produced in the PV and Wind source.</a:t>
            </a:r>
          </a:p>
          <a:p>
            <a:pPr>
              <a:buFont typeface="Wingdings" pitchFamily="2" charset="2"/>
              <a:buChar char="ü"/>
            </a:pPr>
            <a:r>
              <a:rPr lang="en-IN" sz="2400" dirty="0">
                <a:latin typeface="Times New Roman" pitchFamily="18" charset="0"/>
                <a:cs typeface="Times New Roman" pitchFamily="18" charset="0"/>
              </a:rPr>
              <a:t>PV source generates 29.79 W through solar energy and the wind source is inactive.</a:t>
            </a:r>
            <a:endParaRPr lang="en-US" sz="2400" dirty="0">
              <a:latin typeface="Times New Roman" pitchFamily="18" charset="0"/>
              <a:cs typeface="Times New Roman" pitchFamily="18" charset="0"/>
            </a:endParaRPr>
          </a:p>
        </p:txBody>
      </p:sp>
      <p:pic>
        <p:nvPicPr>
          <p:cNvPr id="4099" name="Picture 3"/>
          <p:cNvPicPr>
            <a:picLocks noChangeAspect="1" noChangeArrowheads="1"/>
          </p:cNvPicPr>
          <p:nvPr/>
        </p:nvPicPr>
        <p:blipFill>
          <a:blip r:embed="rId2"/>
          <a:srcRect/>
          <a:stretch>
            <a:fillRect/>
          </a:stretch>
        </p:blipFill>
        <p:spPr bwMode="auto">
          <a:xfrm>
            <a:off x="1903185" y="1325789"/>
            <a:ext cx="3641802" cy="2114097"/>
          </a:xfrm>
          <a:prstGeom prst="rect">
            <a:avLst/>
          </a:prstGeom>
          <a:noFill/>
          <a:ln w="9525">
            <a:noFill/>
            <a:miter lim="800000"/>
            <a:headEnd/>
            <a:tailEnd/>
          </a:ln>
          <a:effectLst/>
        </p:spPr>
      </p:pic>
      <p:pic>
        <p:nvPicPr>
          <p:cNvPr id="3074" name="Picture 2"/>
          <p:cNvPicPr>
            <a:picLocks noChangeAspect="1" noChangeArrowheads="1"/>
          </p:cNvPicPr>
          <p:nvPr/>
        </p:nvPicPr>
        <p:blipFill>
          <a:blip r:embed="rId3"/>
          <a:srcRect/>
          <a:stretch>
            <a:fillRect/>
          </a:stretch>
        </p:blipFill>
        <p:spPr bwMode="auto">
          <a:xfrm>
            <a:off x="5883955" y="1235302"/>
            <a:ext cx="4371975" cy="2181225"/>
          </a:xfrm>
          <a:prstGeom prst="rect">
            <a:avLst/>
          </a:prstGeom>
          <a:noFill/>
          <a:ln w="9525">
            <a:noFill/>
            <a:miter lim="800000"/>
            <a:headEnd/>
            <a:tailEnd/>
          </a:ln>
          <a:effectLst/>
        </p:spPr>
      </p:pic>
    </p:spTree>
    <p:extLst>
      <p:ext uri="{BB962C8B-B14F-4D97-AF65-F5344CB8AC3E}">
        <p14:creationId xmlns:p14="http://schemas.microsoft.com/office/powerpoint/2010/main" val="3971686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68399"/>
          </a:xfrm>
        </p:spPr>
        <p:txBody>
          <a:bodyPr>
            <a:normAutofit/>
          </a:bodyPr>
          <a:lstStyle/>
          <a:p>
            <a:r>
              <a:rPr lang="en-IN" sz="2800" b="1" dirty="0">
                <a:latin typeface="Times New Roman" panose="02020603050405020304" pitchFamily="18" charset="0"/>
                <a:cs typeface="Times New Roman" panose="02020603050405020304" pitchFamily="18" charset="0"/>
              </a:rPr>
              <a:t>                                    RESULTS AND DISCUSSION</a:t>
            </a:r>
          </a:p>
        </p:txBody>
      </p:sp>
      <p:sp>
        <p:nvSpPr>
          <p:cNvPr id="5" name="Footer Placeholder 4"/>
          <p:cNvSpPr>
            <a:spLocks noGrp="1"/>
          </p:cNvSpPr>
          <p:nvPr>
            <p:ph type="ftr" sz="quarter" idx="11"/>
          </p:nvPr>
        </p:nvSpPr>
        <p:spPr/>
        <p:txBody>
          <a:bodyPr/>
          <a:lstStyle/>
          <a:p>
            <a:r>
              <a:rPr lang="en-IN"/>
              <a:t>Final Viva Voce</a:t>
            </a:r>
            <a:endParaRPr lang="en-US" dirty="0"/>
          </a:p>
        </p:txBody>
      </p:sp>
      <p:sp>
        <p:nvSpPr>
          <p:cNvPr id="6" name="Slide Number Placeholder 5"/>
          <p:cNvSpPr>
            <a:spLocks noGrp="1"/>
          </p:cNvSpPr>
          <p:nvPr>
            <p:ph type="sldNum" sz="quarter" idx="12"/>
          </p:nvPr>
        </p:nvSpPr>
        <p:spPr/>
        <p:txBody>
          <a:bodyPr/>
          <a:lstStyle/>
          <a:p>
            <a:fld id="{217C6D6C-1014-4321-B4D9-35FEB9C03441}" type="slidenum">
              <a:rPr lang="en-US" smtClean="0"/>
              <a:pPr/>
              <a:t>17</a:t>
            </a:fld>
            <a:endParaRPr lang="en-US"/>
          </a:p>
        </p:txBody>
      </p:sp>
      <p:sp>
        <p:nvSpPr>
          <p:cNvPr id="3" name="Date Placeholder 2"/>
          <p:cNvSpPr>
            <a:spLocks noGrp="1"/>
          </p:cNvSpPr>
          <p:nvPr>
            <p:ph type="dt" sz="half" idx="10"/>
          </p:nvPr>
        </p:nvSpPr>
        <p:spPr/>
        <p:txBody>
          <a:bodyPr/>
          <a:lstStyle/>
          <a:p>
            <a:r>
              <a:rPr lang="en-US"/>
              <a:t>17.05.2024</a:t>
            </a:r>
            <a:endParaRPr lang="en-US" dirty="0"/>
          </a:p>
        </p:txBody>
      </p:sp>
      <p:sp>
        <p:nvSpPr>
          <p:cNvPr id="9" name="Content Placeholder 8"/>
          <p:cNvSpPr>
            <a:spLocks noGrp="1"/>
          </p:cNvSpPr>
          <p:nvPr>
            <p:ph idx="1"/>
          </p:nvPr>
        </p:nvSpPr>
        <p:spPr>
          <a:xfrm>
            <a:off x="1770743" y="3889829"/>
            <a:ext cx="8781143" cy="2075541"/>
          </a:xfrm>
        </p:spPr>
        <p:txBody>
          <a:bodyPr>
            <a:normAutofit/>
          </a:bodyPr>
          <a:lstStyle/>
          <a:p>
            <a:pPr algn="just">
              <a:buFont typeface="Wingdings" pitchFamily="2" charset="2"/>
              <a:buChar char="ü"/>
            </a:pPr>
            <a:r>
              <a:rPr lang="en-IN" sz="2400" dirty="0">
                <a:latin typeface="Times New Roman" pitchFamily="18" charset="0"/>
                <a:cs typeface="Times New Roman" pitchFamily="18" charset="0"/>
              </a:rPr>
              <a:t>The above LCD display indicate the current drawn by the loads. The building 1 (</a:t>
            </a:r>
            <a:r>
              <a:rPr lang="en-IN" sz="2400" dirty="0" err="1">
                <a:latin typeface="Times New Roman" pitchFamily="18" charset="0"/>
                <a:cs typeface="Times New Roman" pitchFamily="18" charset="0"/>
              </a:rPr>
              <a:t>i.e</a:t>
            </a:r>
            <a:r>
              <a:rPr lang="en-IN" sz="2400" dirty="0">
                <a:latin typeface="Times New Roman" pitchFamily="18" charset="0"/>
                <a:cs typeface="Times New Roman" pitchFamily="18" charset="0"/>
              </a:rPr>
              <a:t>) load 1 draws 0.13 A and building 2 (</a:t>
            </a:r>
            <a:r>
              <a:rPr lang="en-IN" sz="2400" dirty="0" err="1">
                <a:latin typeface="Times New Roman" pitchFamily="18" charset="0"/>
                <a:cs typeface="Times New Roman" pitchFamily="18" charset="0"/>
              </a:rPr>
              <a:t>i.e</a:t>
            </a:r>
            <a:r>
              <a:rPr lang="en-IN" sz="2400" dirty="0">
                <a:latin typeface="Times New Roman" pitchFamily="18" charset="0"/>
                <a:cs typeface="Times New Roman" pitchFamily="18" charset="0"/>
              </a:rPr>
              <a:t>) load 2 draws 0.03 A current.</a:t>
            </a:r>
          </a:p>
          <a:p>
            <a:pPr algn="just">
              <a:buFont typeface="Wingdings" pitchFamily="2" charset="2"/>
              <a:buChar char="ü"/>
            </a:pPr>
            <a:r>
              <a:rPr lang="en-IN" sz="2400" dirty="0">
                <a:latin typeface="Times New Roman" pitchFamily="18" charset="0"/>
                <a:cs typeface="Times New Roman" pitchFamily="18" charset="0"/>
              </a:rPr>
              <a:t>It also indicate the most efficient source at that period of time. </a:t>
            </a:r>
            <a:endParaRPr lang="en-US" sz="2400" dirty="0">
              <a:latin typeface="Times New Roman" pitchFamily="18" charset="0"/>
              <a:cs typeface="Times New Roman" pitchFamily="18" charset="0"/>
            </a:endParaRPr>
          </a:p>
        </p:txBody>
      </p:sp>
      <p:pic>
        <p:nvPicPr>
          <p:cNvPr id="4102" name="Picture 6"/>
          <p:cNvPicPr>
            <a:picLocks noChangeAspect="1" noChangeArrowheads="1"/>
          </p:cNvPicPr>
          <p:nvPr/>
        </p:nvPicPr>
        <p:blipFill>
          <a:blip r:embed="rId2"/>
          <a:srcRect/>
          <a:stretch>
            <a:fillRect/>
          </a:stretch>
        </p:blipFill>
        <p:spPr bwMode="auto">
          <a:xfrm>
            <a:off x="6734175" y="1437595"/>
            <a:ext cx="4210050" cy="2118406"/>
          </a:xfrm>
          <a:prstGeom prst="rect">
            <a:avLst/>
          </a:prstGeom>
          <a:noFill/>
          <a:ln w="9525">
            <a:noFill/>
            <a:miter lim="800000"/>
            <a:headEnd/>
            <a:tailEnd/>
          </a:ln>
          <a:effectLst/>
        </p:spPr>
      </p:pic>
      <p:pic>
        <p:nvPicPr>
          <p:cNvPr id="4098" name="Picture 2"/>
          <p:cNvPicPr>
            <a:picLocks noChangeAspect="1" noChangeArrowheads="1"/>
          </p:cNvPicPr>
          <p:nvPr/>
        </p:nvPicPr>
        <p:blipFill>
          <a:blip r:embed="rId3"/>
          <a:srcRect/>
          <a:stretch>
            <a:fillRect/>
          </a:stretch>
        </p:blipFill>
        <p:spPr bwMode="auto">
          <a:xfrm>
            <a:off x="1591582" y="1245961"/>
            <a:ext cx="4248150" cy="2305050"/>
          </a:xfrm>
          <a:prstGeom prst="rect">
            <a:avLst/>
          </a:prstGeom>
          <a:noFill/>
          <a:ln w="9525">
            <a:noFill/>
            <a:miter lim="800000"/>
            <a:headEnd/>
            <a:tailEnd/>
          </a:ln>
          <a:effectLst/>
        </p:spPr>
      </p:pic>
    </p:spTree>
    <p:extLst>
      <p:ext uri="{BB962C8B-B14F-4D97-AF65-F5344CB8AC3E}">
        <p14:creationId xmlns:p14="http://schemas.microsoft.com/office/powerpoint/2010/main" val="3971686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68399"/>
          </a:xfrm>
        </p:spPr>
        <p:txBody>
          <a:bodyPr>
            <a:normAutofit/>
          </a:bodyPr>
          <a:lstStyle/>
          <a:p>
            <a:r>
              <a:rPr lang="en-IN" sz="2800"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CONCLUSION</a:t>
            </a:r>
          </a:p>
        </p:txBody>
      </p:sp>
      <p:sp>
        <p:nvSpPr>
          <p:cNvPr id="5" name="Footer Placeholder 4"/>
          <p:cNvSpPr>
            <a:spLocks noGrp="1"/>
          </p:cNvSpPr>
          <p:nvPr>
            <p:ph type="ftr" sz="quarter" idx="11"/>
          </p:nvPr>
        </p:nvSpPr>
        <p:spPr/>
        <p:txBody>
          <a:bodyPr/>
          <a:lstStyle/>
          <a:p>
            <a:r>
              <a:rPr lang="en-IN"/>
              <a:t>Final Viva Voce</a:t>
            </a:r>
            <a:endParaRPr lang="en-US" dirty="0"/>
          </a:p>
        </p:txBody>
      </p:sp>
      <p:sp>
        <p:nvSpPr>
          <p:cNvPr id="6" name="Slide Number Placeholder 5"/>
          <p:cNvSpPr>
            <a:spLocks noGrp="1"/>
          </p:cNvSpPr>
          <p:nvPr>
            <p:ph type="sldNum" sz="quarter" idx="12"/>
          </p:nvPr>
        </p:nvSpPr>
        <p:spPr/>
        <p:txBody>
          <a:bodyPr/>
          <a:lstStyle/>
          <a:p>
            <a:fld id="{217C6D6C-1014-4321-B4D9-35FEB9C03441}" type="slidenum">
              <a:rPr lang="en-US" smtClean="0"/>
              <a:pPr/>
              <a:t>18</a:t>
            </a:fld>
            <a:endParaRPr lang="en-US"/>
          </a:p>
        </p:txBody>
      </p:sp>
      <p:sp>
        <p:nvSpPr>
          <p:cNvPr id="8" name="Content Placeholder 7"/>
          <p:cNvSpPr>
            <a:spLocks noGrp="1"/>
          </p:cNvSpPr>
          <p:nvPr>
            <p:ph idx="1"/>
          </p:nvPr>
        </p:nvSpPr>
        <p:spPr>
          <a:xfrm>
            <a:off x="4368800" y="1030514"/>
            <a:ext cx="6705600" cy="4905829"/>
          </a:xfrm>
        </p:spPr>
        <p:txBody>
          <a:bodyPr>
            <a:noAutofit/>
          </a:bodyPr>
          <a:lstStyle/>
          <a:p>
            <a:pPr algn="just">
              <a:lnSpc>
                <a:spcPct val="100000"/>
              </a:lnSpc>
              <a:buFont typeface="Wingdings" pitchFamily="2" charset="2"/>
              <a:buChar char="ü"/>
            </a:pPr>
            <a:r>
              <a:rPr lang="en-US" sz="2000" dirty="0">
                <a:latin typeface="Times New Roman" pitchFamily="18" charset="0"/>
                <a:cs typeface="Times New Roman" pitchFamily="18" charset="0"/>
              </a:rPr>
              <a:t>Adopting a holistic approach to energy management in interconnected multi-smart buildings is essential for empowering efficiency. </a:t>
            </a:r>
          </a:p>
          <a:p>
            <a:pPr algn="just">
              <a:lnSpc>
                <a:spcPct val="100000"/>
              </a:lnSpc>
              <a:buFont typeface="Wingdings" pitchFamily="2" charset="2"/>
              <a:buChar char="ü"/>
            </a:pPr>
            <a:r>
              <a:rPr lang="en-US" sz="2000" dirty="0">
                <a:latin typeface="Times New Roman" pitchFamily="18" charset="0"/>
                <a:cs typeface="Times New Roman" pitchFamily="18" charset="0"/>
              </a:rPr>
              <a:t>By integrating technologies, data analytics, and user engagement strategies, these buildings can significantly reduce energy consumption, lower costs, and minimize environmental impact. </a:t>
            </a:r>
          </a:p>
          <a:p>
            <a:pPr algn="just">
              <a:lnSpc>
                <a:spcPct val="100000"/>
              </a:lnSpc>
              <a:buFont typeface="Wingdings" pitchFamily="2" charset="2"/>
              <a:buChar char="ü"/>
            </a:pPr>
            <a:r>
              <a:rPr lang="en-US" sz="2000" dirty="0">
                <a:latin typeface="Times New Roman" pitchFamily="18" charset="0"/>
                <a:cs typeface="Times New Roman" pitchFamily="18" charset="0"/>
              </a:rPr>
              <a:t>Embracing this holistic approach not only enhances operational efficiency but also contributes to a sustainable future. </a:t>
            </a:r>
          </a:p>
          <a:p>
            <a:pPr algn="just">
              <a:lnSpc>
                <a:spcPct val="100000"/>
              </a:lnSpc>
              <a:buFont typeface="Wingdings" pitchFamily="2" charset="2"/>
              <a:buChar char="ü"/>
            </a:pPr>
            <a:r>
              <a:rPr lang="en-US" sz="2000" dirty="0">
                <a:latin typeface="Times New Roman" pitchFamily="18" charset="0"/>
                <a:cs typeface="Times New Roman" pitchFamily="18" charset="0"/>
              </a:rPr>
              <a:t>It is imperative for stake holders to collaborate, innovate, and implement these strategies to create smart, energy-efficient buildings that are resilient and responsive to the evolving needs of society.</a:t>
            </a:r>
            <a:endParaRPr lang="en-IN" sz="2000" dirty="0">
              <a:latin typeface="Times New Roman" pitchFamily="18" charset="0"/>
              <a:cs typeface="Times New Roman" pitchFamily="18" charset="0"/>
            </a:endParaRPr>
          </a:p>
        </p:txBody>
      </p:sp>
      <p:pic>
        <p:nvPicPr>
          <p:cNvPr id="7170" name="Picture 2" descr="Conclusion - Free technology icons"/>
          <p:cNvPicPr>
            <a:picLocks noChangeAspect="1" noChangeArrowheads="1"/>
          </p:cNvPicPr>
          <p:nvPr/>
        </p:nvPicPr>
        <p:blipFill>
          <a:blip r:embed="rId2"/>
          <a:srcRect/>
          <a:stretch>
            <a:fillRect/>
          </a:stretch>
        </p:blipFill>
        <p:spPr bwMode="auto">
          <a:xfrm>
            <a:off x="622301" y="1333500"/>
            <a:ext cx="3124200" cy="3378200"/>
          </a:xfrm>
          <a:prstGeom prst="rect">
            <a:avLst/>
          </a:prstGeom>
          <a:noFill/>
        </p:spPr>
      </p:pic>
      <p:sp>
        <p:nvSpPr>
          <p:cNvPr id="3" name="Date Placeholder 2"/>
          <p:cNvSpPr>
            <a:spLocks noGrp="1"/>
          </p:cNvSpPr>
          <p:nvPr>
            <p:ph type="dt" sz="half" idx="10"/>
          </p:nvPr>
        </p:nvSpPr>
        <p:spPr/>
        <p:txBody>
          <a:bodyPr/>
          <a:lstStyle/>
          <a:p>
            <a:r>
              <a:rPr lang="en-US"/>
              <a:t>17.05.2024</a:t>
            </a:r>
            <a:endParaRPr lang="en-US" dirty="0"/>
          </a:p>
        </p:txBody>
      </p:sp>
    </p:spTree>
    <p:extLst>
      <p:ext uri="{BB962C8B-B14F-4D97-AF65-F5344CB8AC3E}">
        <p14:creationId xmlns:p14="http://schemas.microsoft.com/office/powerpoint/2010/main" val="3971686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68399"/>
          </a:xfrm>
        </p:spPr>
        <p:txBody>
          <a:bodyPr>
            <a:normAutofit/>
          </a:bodyPr>
          <a:lstStyle/>
          <a:p>
            <a:r>
              <a:rPr lang="en-IN" sz="2800"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CONCLUSION</a:t>
            </a:r>
          </a:p>
        </p:txBody>
      </p:sp>
      <p:sp>
        <p:nvSpPr>
          <p:cNvPr id="5" name="Footer Placeholder 4"/>
          <p:cNvSpPr>
            <a:spLocks noGrp="1"/>
          </p:cNvSpPr>
          <p:nvPr>
            <p:ph type="ftr" sz="quarter" idx="11"/>
          </p:nvPr>
        </p:nvSpPr>
        <p:spPr/>
        <p:txBody>
          <a:bodyPr/>
          <a:lstStyle/>
          <a:p>
            <a:r>
              <a:rPr lang="en-IN"/>
              <a:t>Final Viva Voce</a:t>
            </a:r>
            <a:endParaRPr lang="en-US" dirty="0"/>
          </a:p>
        </p:txBody>
      </p:sp>
      <p:sp>
        <p:nvSpPr>
          <p:cNvPr id="6" name="Slide Number Placeholder 5"/>
          <p:cNvSpPr>
            <a:spLocks noGrp="1"/>
          </p:cNvSpPr>
          <p:nvPr>
            <p:ph type="sldNum" sz="quarter" idx="12"/>
          </p:nvPr>
        </p:nvSpPr>
        <p:spPr/>
        <p:txBody>
          <a:bodyPr/>
          <a:lstStyle/>
          <a:p>
            <a:fld id="{217C6D6C-1014-4321-B4D9-35FEB9C03441}" type="slidenum">
              <a:rPr lang="en-US" smtClean="0"/>
              <a:pPr/>
              <a:t>19</a:t>
            </a:fld>
            <a:endParaRPr lang="en-US"/>
          </a:p>
        </p:txBody>
      </p:sp>
      <p:sp>
        <p:nvSpPr>
          <p:cNvPr id="8" name="Content Placeholder 7"/>
          <p:cNvSpPr>
            <a:spLocks noGrp="1"/>
          </p:cNvSpPr>
          <p:nvPr>
            <p:ph idx="1"/>
          </p:nvPr>
        </p:nvSpPr>
        <p:spPr>
          <a:xfrm>
            <a:off x="4464996" y="1435100"/>
            <a:ext cx="6609404" cy="4741863"/>
          </a:xfrm>
        </p:spPr>
        <p:txBody>
          <a:bodyPr>
            <a:noAutofit/>
          </a:bodyPr>
          <a:lstStyle/>
          <a:p>
            <a:pPr algn="just">
              <a:lnSpc>
                <a:spcPct val="100000"/>
              </a:lnSpc>
              <a:buFont typeface="Wingdings" pitchFamily="2" charset="2"/>
              <a:buChar char="ü"/>
            </a:pPr>
            <a:r>
              <a:rPr lang="en-US" sz="2000" dirty="0">
                <a:latin typeface="Times New Roman" pitchFamily="18" charset="0"/>
                <a:cs typeface="Times New Roman" pitchFamily="18" charset="0"/>
              </a:rPr>
              <a:t>By leveraging advanced technologies and real-time data, this approach offers significant benefits such as reduced costs, reliable energy supply, and a reduced carbon footprint. </a:t>
            </a:r>
          </a:p>
          <a:p>
            <a:pPr algn="just">
              <a:lnSpc>
                <a:spcPct val="100000"/>
              </a:lnSpc>
              <a:buFont typeface="Wingdings" pitchFamily="2" charset="2"/>
              <a:buChar char="ü"/>
            </a:pPr>
            <a:r>
              <a:rPr lang="en-US" sz="2000" dirty="0">
                <a:latin typeface="Times New Roman" pitchFamily="18" charset="0"/>
                <a:cs typeface="Times New Roman" pitchFamily="18" charset="0"/>
              </a:rPr>
              <a:t>With its potential to promote renewable energy, stabilize the power grid, and enable smarter and more efficient energy management, this concept is crucial in addressing the challenges of growing energy demand and climate change. </a:t>
            </a:r>
          </a:p>
          <a:p>
            <a:pPr algn="just">
              <a:lnSpc>
                <a:spcPct val="100000"/>
              </a:lnSpc>
              <a:buFont typeface="Wingdings" pitchFamily="2" charset="2"/>
              <a:buChar char="ü"/>
            </a:pPr>
            <a:r>
              <a:rPr lang="en-US" sz="2000" dirty="0">
                <a:latin typeface="Times New Roman" pitchFamily="18" charset="0"/>
                <a:cs typeface="Times New Roman" pitchFamily="18" charset="0"/>
              </a:rPr>
              <a:t>However, to fully realize its potential, it is essential to address challenges related to cost, interoperability, and data security. Ultimately, Revolutionizing Energy Management is a key step towards creating a greener and more sustainable world for generations to come.</a:t>
            </a:r>
          </a:p>
          <a:p>
            <a:pPr algn="just">
              <a:lnSpc>
                <a:spcPct val="100000"/>
              </a:lnSpc>
              <a:buFont typeface="Wingdings" pitchFamily="2" charset="2"/>
              <a:buChar char="ü"/>
            </a:pPr>
            <a:endParaRPr lang="en-IN" sz="1800" dirty="0">
              <a:latin typeface="Times New Roman" pitchFamily="18" charset="0"/>
              <a:cs typeface="Times New Roman" pitchFamily="18" charset="0"/>
            </a:endParaRPr>
          </a:p>
        </p:txBody>
      </p:sp>
      <p:pic>
        <p:nvPicPr>
          <p:cNvPr id="7170" name="Picture 2" descr="Conclusion - Free technology icons"/>
          <p:cNvPicPr>
            <a:picLocks noChangeAspect="1" noChangeArrowheads="1"/>
          </p:cNvPicPr>
          <p:nvPr/>
        </p:nvPicPr>
        <p:blipFill>
          <a:blip r:embed="rId2"/>
          <a:srcRect/>
          <a:stretch>
            <a:fillRect/>
          </a:stretch>
        </p:blipFill>
        <p:spPr bwMode="auto">
          <a:xfrm>
            <a:off x="622301" y="1333500"/>
            <a:ext cx="3124200" cy="3378200"/>
          </a:xfrm>
          <a:prstGeom prst="rect">
            <a:avLst/>
          </a:prstGeom>
          <a:noFill/>
        </p:spPr>
      </p:pic>
      <p:sp>
        <p:nvSpPr>
          <p:cNvPr id="3" name="Date Placeholder 2"/>
          <p:cNvSpPr>
            <a:spLocks noGrp="1"/>
          </p:cNvSpPr>
          <p:nvPr>
            <p:ph type="dt" sz="half" idx="10"/>
          </p:nvPr>
        </p:nvSpPr>
        <p:spPr/>
        <p:txBody>
          <a:bodyPr/>
          <a:lstStyle/>
          <a:p>
            <a:r>
              <a:rPr lang="en-US"/>
              <a:t>17.05.2024</a:t>
            </a:r>
            <a:endParaRPr lang="en-US" dirty="0"/>
          </a:p>
        </p:txBody>
      </p:sp>
    </p:spTree>
    <p:extLst>
      <p:ext uri="{BB962C8B-B14F-4D97-AF65-F5344CB8AC3E}">
        <p14:creationId xmlns:p14="http://schemas.microsoft.com/office/powerpoint/2010/main" val="3971686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1886"/>
            <a:ext cx="12192000" cy="633907"/>
          </a:xfrm>
        </p:spPr>
        <p:txBody>
          <a:bodyPr>
            <a:normAutofit/>
          </a:bodyPr>
          <a:lstStyle/>
          <a:p>
            <a:pPr algn="ctr"/>
            <a:r>
              <a:rPr lang="en-IN" sz="2800" b="1" dirty="0">
                <a:latin typeface="Times New Roman" panose="02020603050405020304" pitchFamily="18" charset="0"/>
                <a:cs typeface="Times New Roman" panose="02020603050405020304" pitchFamily="18" charset="0"/>
              </a:rPr>
              <a:t>CONTENTS</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291840" y="1264025"/>
            <a:ext cx="8257826" cy="5145352"/>
          </a:xfrm>
        </p:spPr>
        <p:txBody>
          <a:bodyPr>
            <a:normAutofit/>
          </a:bodyPr>
          <a:lstStyle/>
          <a:p>
            <a:pPr algn="just">
              <a:lnSpc>
                <a:spcPct val="110000"/>
              </a:lnSpc>
              <a:buFont typeface="Wingdings" pitchFamily="2" charset="2"/>
              <a:buChar char="ü"/>
            </a:pPr>
            <a:r>
              <a:rPr lang="en-IN" sz="1800" dirty="0">
                <a:latin typeface="Times New Roman" panose="02020603050405020304" pitchFamily="18" charset="0"/>
                <a:cs typeface="Times New Roman" panose="02020603050405020304" pitchFamily="18" charset="0"/>
              </a:rPr>
              <a:t>Abstract</a:t>
            </a:r>
          </a:p>
          <a:p>
            <a:pPr algn="just">
              <a:lnSpc>
                <a:spcPct val="110000"/>
              </a:lnSpc>
              <a:buFont typeface="Wingdings" pitchFamily="2" charset="2"/>
              <a:buChar char="ü"/>
            </a:pPr>
            <a:r>
              <a:rPr lang="en-IN" sz="1800" dirty="0">
                <a:latin typeface="Times New Roman" panose="02020603050405020304" pitchFamily="18" charset="0"/>
                <a:cs typeface="Times New Roman" panose="02020603050405020304" pitchFamily="18" charset="0"/>
              </a:rPr>
              <a:t>Introduction</a:t>
            </a:r>
          </a:p>
          <a:p>
            <a:pPr algn="just">
              <a:lnSpc>
                <a:spcPct val="110000"/>
              </a:lnSpc>
              <a:buFont typeface="Wingdings" pitchFamily="2" charset="2"/>
              <a:buChar char="ü"/>
            </a:pPr>
            <a:r>
              <a:rPr lang="en-IN" sz="1800" dirty="0">
                <a:latin typeface="Times New Roman" panose="02020603050405020304" pitchFamily="18" charset="0"/>
                <a:cs typeface="Times New Roman" panose="02020603050405020304" pitchFamily="18" charset="0"/>
              </a:rPr>
              <a:t>Phase I &amp; Phase II Comparison</a:t>
            </a:r>
          </a:p>
          <a:p>
            <a:pPr algn="just">
              <a:lnSpc>
                <a:spcPct val="110000"/>
              </a:lnSpc>
              <a:buFont typeface="Wingdings" pitchFamily="2" charset="2"/>
              <a:buChar char="ü"/>
            </a:pPr>
            <a:r>
              <a:rPr lang="en-IN" sz="1800" dirty="0">
                <a:latin typeface="Times New Roman" panose="02020603050405020304" pitchFamily="18" charset="0"/>
                <a:cs typeface="Times New Roman" panose="02020603050405020304" pitchFamily="18" charset="0"/>
              </a:rPr>
              <a:t>Proposed System</a:t>
            </a:r>
          </a:p>
          <a:p>
            <a:pPr algn="just">
              <a:lnSpc>
                <a:spcPct val="110000"/>
              </a:lnSpc>
              <a:buFont typeface="Wingdings" pitchFamily="2" charset="2"/>
              <a:buChar char="ü"/>
            </a:pPr>
            <a:r>
              <a:rPr lang="en-IN" sz="1800" dirty="0" err="1">
                <a:latin typeface="Times New Roman" panose="02020603050405020304" pitchFamily="18" charset="0"/>
                <a:cs typeface="Times New Roman" panose="02020603050405020304" pitchFamily="18" charset="0"/>
              </a:rPr>
              <a:t>Simulink</a:t>
            </a:r>
            <a:r>
              <a:rPr lang="en-IN" sz="1800" dirty="0">
                <a:latin typeface="Times New Roman" panose="02020603050405020304" pitchFamily="18" charset="0"/>
                <a:cs typeface="Times New Roman" panose="02020603050405020304" pitchFamily="18" charset="0"/>
              </a:rPr>
              <a:t> Diagram</a:t>
            </a:r>
          </a:p>
          <a:p>
            <a:pPr algn="just">
              <a:lnSpc>
                <a:spcPct val="110000"/>
              </a:lnSpc>
              <a:buFont typeface="Wingdings" pitchFamily="2" charset="2"/>
              <a:buChar char="ü"/>
            </a:pPr>
            <a:r>
              <a:rPr lang="en-IN" sz="1800" dirty="0">
                <a:latin typeface="Times New Roman" panose="02020603050405020304" pitchFamily="18" charset="0"/>
                <a:cs typeface="Times New Roman" panose="02020603050405020304" pitchFamily="18" charset="0"/>
              </a:rPr>
              <a:t>Block Diagram</a:t>
            </a:r>
          </a:p>
          <a:p>
            <a:pPr algn="just">
              <a:lnSpc>
                <a:spcPct val="110000"/>
              </a:lnSpc>
              <a:buFont typeface="Wingdings" pitchFamily="2" charset="2"/>
              <a:buChar char="ü"/>
            </a:pPr>
            <a:r>
              <a:rPr lang="en-IN" sz="1800" dirty="0">
                <a:latin typeface="Times New Roman" panose="02020603050405020304" pitchFamily="18" charset="0"/>
                <a:cs typeface="Times New Roman" panose="02020603050405020304" pitchFamily="18" charset="0"/>
              </a:rPr>
              <a:t>Implementation Process</a:t>
            </a:r>
          </a:p>
          <a:p>
            <a:pPr algn="just">
              <a:lnSpc>
                <a:spcPct val="110000"/>
              </a:lnSpc>
              <a:buFont typeface="Wingdings" pitchFamily="2" charset="2"/>
              <a:buChar char="ü"/>
            </a:pPr>
            <a:r>
              <a:rPr lang="en-IN" sz="1800" dirty="0">
                <a:latin typeface="Times New Roman" panose="02020603050405020304" pitchFamily="18" charset="0"/>
                <a:cs typeface="Times New Roman" panose="02020603050405020304" pitchFamily="18" charset="0"/>
              </a:rPr>
              <a:t>Components and its Specification</a:t>
            </a:r>
          </a:p>
          <a:p>
            <a:pPr algn="just">
              <a:lnSpc>
                <a:spcPct val="110000"/>
              </a:lnSpc>
              <a:buFont typeface="Wingdings" pitchFamily="2" charset="2"/>
              <a:buChar char="ü"/>
            </a:pPr>
            <a:r>
              <a:rPr lang="en-IN" sz="1800" dirty="0">
                <a:latin typeface="Times New Roman" panose="02020603050405020304" pitchFamily="18" charset="0"/>
                <a:cs typeface="Times New Roman" panose="02020603050405020304" pitchFamily="18" charset="0"/>
              </a:rPr>
              <a:t>Experimental Setup</a:t>
            </a:r>
          </a:p>
          <a:p>
            <a:pPr algn="just">
              <a:lnSpc>
                <a:spcPct val="110000"/>
              </a:lnSpc>
              <a:buFont typeface="Wingdings" pitchFamily="2" charset="2"/>
              <a:buChar char="ü"/>
            </a:pPr>
            <a:r>
              <a:rPr lang="en-IN" sz="1800" dirty="0">
                <a:latin typeface="Times New Roman" panose="02020603050405020304" pitchFamily="18" charset="0"/>
                <a:cs typeface="Times New Roman" panose="02020603050405020304" pitchFamily="18" charset="0"/>
              </a:rPr>
              <a:t>Conclusion</a:t>
            </a:r>
          </a:p>
          <a:p>
            <a:pPr algn="just">
              <a:lnSpc>
                <a:spcPct val="110000"/>
              </a:lnSpc>
              <a:buFont typeface="Wingdings" pitchFamily="2" charset="2"/>
              <a:buChar char="ü"/>
            </a:pPr>
            <a:r>
              <a:rPr lang="en-IN" sz="1800" dirty="0">
                <a:latin typeface="Times New Roman" panose="02020603050405020304" pitchFamily="18" charset="0"/>
                <a:cs typeface="Times New Roman" panose="02020603050405020304" pitchFamily="18" charset="0"/>
              </a:rPr>
              <a:t>References</a:t>
            </a:r>
          </a:p>
          <a:p>
            <a:pPr algn="just">
              <a:lnSpc>
                <a:spcPct val="110000"/>
              </a:lnSpc>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a:p>
            <a:pPr algn="just">
              <a:lnSpc>
                <a:spcPct val="110000"/>
              </a:lnSpc>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a:p>
            <a:pPr algn="just">
              <a:lnSpc>
                <a:spcPct val="11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217C6D6C-1014-4321-B4D9-35FEB9C03441}" type="slidenum">
              <a:rPr lang="en-US" smtClean="0"/>
              <a:pPr/>
              <a:t>2</a:t>
            </a:fld>
            <a:endParaRPr lang="en-US"/>
          </a:p>
        </p:txBody>
      </p:sp>
      <p:sp>
        <p:nvSpPr>
          <p:cNvPr id="6" name="Footer Placeholder 5"/>
          <p:cNvSpPr>
            <a:spLocks noGrp="1"/>
          </p:cNvSpPr>
          <p:nvPr>
            <p:ph type="ftr" sz="quarter" idx="11"/>
          </p:nvPr>
        </p:nvSpPr>
        <p:spPr/>
        <p:txBody>
          <a:bodyPr/>
          <a:lstStyle/>
          <a:p>
            <a:r>
              <a:rPr lang="en-IN"/>
              <a:t>Final Viva Voce</a:t>
            </a:r>
            <a:endParaRPr lang="en-US" dirty="0"/>
          </a:p>
        </p:txBody>
      </p:sp>
      <p:sp>
        <p:nvSpPr>
          <p:cNvPr id="4" name="Date Placeholder 3"/>
          <p:cNvSpPr>
            <a:spLocks noGrp="1"/>
          </p:cNvSpPr>
          <p:nvPr>
            <p:ph type="dt" sz="half" idx="10"/>
          </p:nvPr>
        </p:nvSpPr>
        <p:spPr/>
        <p:txBody>
          <a:bodyPr/>
          <a:lstStyle/>
          <a:p>
            <a:r>
              <a:rPr lang="en-US"/>
              <a:t>17.05.2024</a:t>
            </a:r>
            <a:endParaRPr lang="en-US" dirty="0"/>
          </a:p>
        </p:txBody>
      </p:sp>
      <p:pic>
        <p:nvPicPr>
          <p:cNvPr id="14338" name="Picture 2" descr="Free idea response enlightenment illustration"/>
          <p:cNvPicPr>
            <a:picLocks noChangeAspect="1" noChangeArrowheads="1"/>
          </p:cNvPicPr>
          <p:nvPr/>
        </p:nvPicPr>
        <p:blipFill>
          <a:blip r:embed="rId2"/>
          <a:srcRect/>
          <a:stretch>
            <a:fillRect/>
          </a:stretch>
        </p:blipFill>
        <p:spPr bwMode="auto">
          <a:xfrm>
            <a:off x="6929464" y="1295783"/>
            <a:ext cx="4338122" cy="4338122"/>
          </a:xfrm>
          <a:prstGeom prst="rect">
            <a:avLst/>
          </a:prstGeom>
          <a:noFill/>
        </p:spPr>
      </p:pic>
    </p:spTree>
    <p:extLst>
      <p:ext uri="{BB962C8B-B14F-4D97-AF65-F5344CB8AC3E}">
        <p14:creationId xmlns:p14="http://schemas.microsoft.com/office/powerpoint/2010/main" val="2472539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68399"/>
          </a:xfrm>
        </p:spPr>
        <p:txBody>
          <a:bodyPr>
            <a:normAutofit/>
          </a:bodyPr>
          <a:lstStyle/>
          <a:p>
            <a:r>
              <a:rPr lang="en-IN" sz="3200" dirty="0">
                <a:latin typeface="Times New Roman" panose="02020603050405020304" pitchFamily="18" charset="0"/>
                <a:cs typeface="Times New Roman" panose="02020603050405020304" pitchFamily="18" charset="0"/>
              </a:rPr>
              <a:t>                                     </a:t>
            </a: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REFERENCES</a:t>
            </a:r>
          </a:p>
        </p:txBody>
      </p:sp>
      <p:sp>
        <p:nvSpPr>
          <p:cNvPr id="5" name="Footer Placeholder 4"/>
          <p:cNvSpPr>
            <a:spLocks noGrp="1"/>
          </p:cNvSpPr>
          <p:nvPr>
            <p:ph type="ftr" sz="quarter" idx="11"/>
          </p:nvPr>
        </p:nvSpPr>
        <p:spPr/>
        <p:txBody>
          <a:bodyPr/>
          <a:lstStyle/>
          <a:p>
            <a:r>
              <a:rPr lang="en-IN"/>
              <a:t>Final Viva Voce</a:t>
            </a:r>
            <a:endParaRPr lang="en-US" dirty="0"/>
          </a:p>
        </p:txBody>
      </p:sp>
      <p:sp>
        <p:nvSpPr>
          <p:cNvPr id="6" name="Slide Number Placeholder 5"/>
          <p:cNvSpPr>
            <a:spLocks noGrp="1"/>
          </p:cNvSpPr>
          <p:nvPr>
            <p:ph type="sldNum" sz="quarter" idx="12"/>
          </p:nvPr>
        </p:nvSpPr>
        <p:spPr/>
        <p:txBody>
          <a:bodyPr/>
          <a:lstStyle/>
          <a:p>
            <a:fld id="{217C6D6C-1014-4321-B4D9-35FEB9C03441}" type="slidenum">
              <a:rPr lang="en-US" smtClean="0"/>
              <a:pPr/>
              <a:t>20</a:t>
            </a:fld>
            <a:endParaRPr lang="en-US"/>
          </a:p>
        </p:txBody>
      </p:sp>
      <p:sp>
        <p:nvSpPr>
          <p:cNvPr id="8" name="Content Placeholder 7"/>
          <p:cNvSpPr>
            <a:spLocks noGrp="1"/>
          </p:cNvSpPr>
          <p:nvPr>
            <p:ph idx="1"/>
          </p:nvPr>
        </p:nvSpPr>
        <p:spPr>
          <a:xfrm>
            <a:off x="1473200" y="1587500"/>
            <a:ext cx="9423400" cy="4589463"/>
          </a:xfrm>
        </p:spPr>
        <p:txBody>
          <a:bodyPr>
            <a:noAutofit/>
          </a:bodyPr>
          <a:lstStyle/>
          <a:p>
            <a:pPr marL="457200" indent="-457200" algn="just">
              <a:lnSpc>
                <a:spcPct val="100000"/>
              </a:lnSpc>
              <a:buFont typeface="+mj-lt"/>
              <a:buAutoNum type="arabicParenR"/>
            </a:pPr>
            <a:r>
              <a:rPr lang="en-US" sz="1800" dirty="0">
                <a:latin typeface="Times New Roman" pitchFamily="18" charset="0"/>
                <a:cs typeface="Times New Roman" pitchFamily="18" charset="0"/>
              </a:rPr>
              <a:t>U.S. Energy Information Administration. (2018). Annual Energy Outlook 2023.</a:t>
            </a:r>
          </a:p>
          <a:p>
            <a:pPr marL="457200" indent="-457200" algn="just">
              <a:lnSpc>
                <a:spcPct val="100000"/>
              </a:lnSpc>
              <a:buFont typeface="+mj-lt"/>
              <a:buAutoNum type="arabicParenR"/>
            </a:pPr>
            <a:r>
              <a:rPr lang="en-US" sz="1800" dirty="0">
                <a:latin typeface="Times New Roman" pitchFamily="18" charset="0"/>
                <a:cs typeface="Times New Roman" pitchFamily="18" charset="0"/>
              </a:rPr>
              <a:t>80% Energy Consumed by Buildings—News | </a:t>
            </a:r>
            <a:r>
              <a:rPr lang="en-US" sz="1800" dirty="0" err="1">
                <a:latin typeface="Times New Roman" pitchFamily="18" charset="0"/>
                <a:cs typeface="Times New Roman" pitchFamily="18" charset="0"/>
              </a:rPr>
              <a:t>Khaleej</a:t>
            </a:r>
            <a:r>
              <a:rPr lang="en-US" sz="1800" dirty="0">
                <a:latin typeface="Times New Roman" pitchFamily="18" charset="0"/>
                <a:cs typeface="Times New Roman" pitchFamily="18" charset="0"/>
              </a:rPr>
              <a:t> Times. Accessed: Sep. 27, 2022.</a:t>
            </a:r>
          </a:p>
          <a:p>
            <a:pPr marL="457200" indent="-457200" algn="just">
              <a:lnSpc>
                <a:spcPct val="100000"/>
              </a:lnSpc>
              <a:buFont typeface="+mj-lt"/>
              <a:buAutoNum type="arabicParenR"/>
            </a:pPr>
            <a:r>
              <a:rPr lang="en-US" sz="1800" dirty="0">
                <a:latin typeface="Times New Roman" pitchFamily="18" charset="0"/>
                <a:cs typeface="Times New Roman" pitchFamily="18" charset="0"/>
              </a:rPr>
              <a:t> Z. </a:t>
            </a:r>
            <a:r>
              <a:rPr lang="en-US" sz="1800" dirty="0" err="1">
                <a:latin typeface="Times New Roman" pitchFamily="18" charset="0"/>
                <a:cs typeface="Times New Roman" pitchFamily="18" charset="0"/>
              </a:rPr>
              <a:t>Pooranian</a:t>
            </a:r>
            <a:r>
              <a:rPr lang="en-US" sz="1800" dirty="0">
                <a:latin typeface="Times New Roman" pitchFamily="18" charset="0"/>
                <a:cs typeface="Times New Roman" pitchFamily="18" charset="0"/>
              </a:rPr>
              <a:t>, J. </a:t>
            </a:r>
            <a:r>
              <a:rPr lang="en-US" sz="1800" dirty="0" err="1">
                <a:latin typeface="Times New Roman" pitchFamily="18" charset="0"/>
                <a:cs typeface="Times New Roman" pitchFamily="18" charset="0"/>
              </a:rPr>
              <a:t>Abawajy</a:t>
            </a:r>
            <a:r>
              <a:rPr lang="en-US" sz="1800" dirty="0">
                <a:latin typeface="Times New Roman" pitchFamily="18" charset="0"/>
                <a:cs typeface="Times New Roman" pitchFamily="18" charset="0"/>
              </a:rPr>
              <a:t>, V. P and M. Conti, "Scheduling distributed energy resource operation and daily power consumption for a smart building to optimize economic and environmental parameters", Energies, vol. 11, no. 6, pp. 1348, May 2022. </a:t>
            </a:r>
          </a:p>
          <a:p>
            <a:pPr marL="457200" indent="-457200" algn="just">
              <a:lnSpc>
                <a:spcPct val="100000"/>
              </a:lnSpc>
              <a:buFont typeface="+mj-lt"/>
              <a:buAutoNum type="arabicParenR"/>
            </a:pPr>
            <a:r>
              <a:rPr lang="en-IN" sz="1800" dirty="0">
                <a:latin typeface="Times New Roman" pitchFamily="18" charset="0"/>
                <a:cs typeface="Times New Roman" pitchFamily="18" charset="0"/>
              </a:rPr>
              <a:t>A. </a:t>
            </a:r>
            <a:r>
              <a:rPr lang="en-IN" sz="1800" dirty="0" err="1">
                <a:latin typeface="Times New Roman" pitchFamily="18" charset="0"/>
                <a:cs typeface="Times New Roman" pitchFamily="18" charset="0"/>
              </a:rPr>
              <a:t>Barbato</a:t>
            </a:r>
            <a:r>
              <a:rPr lang="en-IN" sz="1800" dirty="0">
                <a:latin typeface="Times New Roman" pitchFamily="18" charset="0"/>
                <a:cs typeface="Times New Roman" pitchFamily="18" charset="0"/>
              </a:rPr>
              <a:t>, A. Capone, G. </a:t>
            </a:r>
            <a:r>
              <a:rPr lang="en-IN" sz="1800" dirty="0" err="1">
                <a:latin typeface="Times New Roman" pitchFamily="18" charset="0"/>
                <a:cs typeface="Times New Roman" pitchFamily="18" charset="0"/>
              </a:rPr>
              <a:t>Carello</a:t>
            </a:r>
            <a:r>
              <a:rPr lang="en-IN" sz="1800" dirty="0">
                <a:latin typeface="Times New Roman" pitchFamily="18" charset="0"/>
                <a:cs typeface="Times New Roman" pitchFamily="18" charset="0"/>
              </a:rPr>
              <a:t>, M. </a:t>
            </a:r>
            <a:r>
              <a:rPr lang="en-IN" sz="1800" dirty="0" err="1">
                <a:latin typeface="Times New Roman" pitchFamily="18" charset="0"/>
                <a:cs typeface="Times New Roman" pitchFamily="18" charset="0"/>
              </a:rPr>
              <a:t>Delfanti</a:t>
            </a:r>
            <a:r>
              <a:rPr lang="en-IN" sz="1800" dirty="0">
                <a:latin typeface="Times New Roman" pitchFamily="18" charset="0"/>
                <a:cs typeface="Times New Roman" pitchFamily="18" charset="0"/>
              </a:rPr>
              <a:t>, M. Merlo and A. </a:t>
            </a:r>
            <a:r>
              <a:rPr lang="en-IN" sz="1800" dirty="0" err="1">
                <a:latin typeface="Times New Roman" pitchFamily="18" charset="0"/>
                <a:cs typeface="Times New Roman" pitchFamily="18" charset="0"/>
              </a:rPr>
              <a:t>Zaminga</a:t>
            </a:r>
            <a:r>
              <a:rPr lang="en-IN" sz="1800" dirty="0">
                <a:latin typeface="Times New Roman" pitchFamily="18" charset="0"/>
                <a:cs typeface="Times New Roman" pitchFamily="18" charset="0"/>
              </a:rPr>
              <a:t>, "House energy demand optimization in single and multi-user scenarios", Proc. IEEE Int. Conf. Smart Grid </a:t>
            </a:r>
            <a:r>
              <a:rPr lang="en-IN" sz="1800" dirty="0" err="1">
                <a:latin typeface="Times New Roman" pitchFamily="18" charset="0"/>
                <a:cs typeface="Times New Roman" pitchFamily="18" charset="0"/>
              </a:rPr>
              <a:t>Commun</a:t>
            </a:r>
            <a:r>
              <a:rPr lang="en-IN" sz="1800" dirty="0">
                <a:latin typeface="Times New Roman" pitchFamily="18" charset="0"/>
                <a:cs typeface="Times New Roman" pitchFamily="18" charset="0"/>
              </a:rPr>
              <a:t>. (</a:t>
            </a:r>
            <a:r>
              <a:rPr lang="en-IN" sz="1800" dirty="0" err="1">
                <a:latin typeface="Times New Roman" pitchFamily="18" charset="0"/>
                <a:cs typeface="Times New Roman" pitchFamily="18" charset="0"/>
              </a:rPr>
              <a:t>SmartGridComm</a:t>
            </a:r>
            <a:r>
              <a:rPr lang="en-IN" sz="1800" dirty="0">
                <a:latin typeface="Times New Roman" pitchFamily="18" charset="0"/>
                <a:cs typeface="Times New Roman" pitchFamily="18" charset="0"/>
              </a:rPr>
              <a:t>), pp. 345-350, Oct. 2022. </a:t>
            </a:r>
          </a:p>
          <a:p>
            <a:pPr marL="457200" indent="-457200" algn="just">
              <a:lnSpc>
                <a:spcPct val="100000"/>
              </a:lnSpc>
              <a:buFont typeface="+mj-lt"/>
              <a:buAutoNum type="arabicParenR"/>
            </a:pPr>
            <a:r>
              <a:rPr lang="en-IN" sz="1800" dirty="0">
                <a:latin typeface="Times New Roman" pitchFamily="18" charset="0"/>
                <a:cs typeface="Times New Roman" pitchFamily="18" charset="0"/>
              </a:rPr>
              <a:t>P. </a:t>
            </a:r>
            <a:r>
              <a:rPr lang="en-IN" sz="1800" dirty="0" err="1">
                <a:latin typeface="Times New Roman" pitchFamily="18" charset="0"/>
                <a:cs typeface="Times New Roman" pitchFamily="18" charset="0"/>
              </a:rPr>
              <a:t>Palensky</a:t>
            </a:r>
            <a:r>
              <a:rPr lang="en-IN" sz="1800" dirty="0">
                <a:latin typeface="Times New Roman" pitchFamily="18" charset="0"/>
                <a:cs typeface="Times New Roman" pitchFamily="18" charset="0"/>
              </a:rPr>
              <a:t> and D. Dietrich, "Demand side management: Demand response intelligent energy systems and smart loads", IEEE Trans. Ind. </a:t>
            </a:r>
            <a:r>
              <a:rPr lang="en-IN" sz="1800" dirty="0" err="1">
                <a:latin typeface="Times New Roman" pitchFamily="18" charset="0"/>
                <a:cs typeface="Times New Roman" pitchFamily="18" charset="0"/>
              </a:rPr>
              <a:t>Informat</a:t>
            </a:r>
            <a:r>
              <a:rPr lang="en-IN" sz="1800" dirty="0">
                <a:latin typeface="Times New Roman" pitchFamily="18" charset="0"/>
                <a:cs typeface="Times New Roman" pitchFamily="18" charset="0"/>
              </a:rPr>
              <a:t>., vol. 7, no. 3, pp. 381-388, Aug. 2022.</a:t>
            </a:r>
          </a:p>
        </p:txBody>
      </p:sp>
      <p:sp>
        <p:nvSpPr>
          <p:cNvPr id="3" name="Date Placeholder 2"/>
          <p:cNvSpPr>
            <a:spLocks noGrp="1"/>
          </p:cNvSpPr>
          <p:nvPr>
            <p:ph type="dt" sz="half" idx="10"/>
          </p:nvPr>
        </p:nvSpPr>
        <p:spPr/>
        <p:txBody>
          <a:bodyPr/>
          <a:lstStyle/>
          <a:p>
            <a:r>
              <a:rPr lang="en-US"/>
              <a:t>17.05.2024</a:t>
            </a:r>
            <a:endParaRPr lang="en-US" dirty="0"/>
          </a:p>
        </p:txBody>
      </p:sp>
    </p:spTree>
    <p:extLst>
      <p:ext uri="{BB962C8B-B14F-4D97-AF65-F5344CB8AC3E}">
        <p14:creationId xmlns:p14="http://schemas.microsoft.com/office/powerpoint/2010/main" val="3971686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68399"/>
          </a:xfrm>
        </p:spPr>
        <p:txBody>
          <a:bodyPr>
            <a:normAutofit/>
          </a:bodyPr>
          <a:lstStyle/>
          <a:p>
            <a:r>
              <a:rPr lang="en-IN" sz="3200" dirty="0">
                <a:latin typeface="Times New Roman" panose="02020603050405020304" pitchFamily="18" charset="0"/>
                <a:cs typeface="Times New Roman" panose="02020603050405020304" pitchFamily="18" charset="0"/>
              </a:rPr>
              <a:t>                                     </a:t>
            </a: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REFERENCES</a:t>
            </a:r>
          </a:p>
        </p:txBody>
      </p:sp>
      <p:sp>
        <p:nvSpPr>
          <p:cNvPr id="5" name="Footer Placeholder 4"/>
          <p:cNvSpPr>
            <a:spLocks noGrp="1"/>
          </p:cNvSpPr>
          <p:nvPr>
            <p:ph type="ftr" sz="quarter" idx="11"/>
          </p:nvPr>
        </p:nvSpPr>
        <p:spPr/>
        <p:txBody>
          <a:bodyPr/>
          <a:lstStyle/>
          <a:p>
            <a:r>
              <a:rPr lang="en-IN"/>
              <a:t>Final Viva Voce</a:t>
            </a:r>
            <a:endParaRPr lang="en-US" dirty="0"/>
          </a:p>
        </p:txBody>
      </p:sp>
      <p:sp>
        <p:nvSpPr>
          <p:cNvPr id="6" name="Slide Number Placeholder 5"/>
          <p:cNvSpPr>
            <a:spLocks noGrp="1"/>
          </p:cNvSpPr>
          <p:nvPr>
            <p:ph type="sldNum" sz="quarter" idx="12"/>
          </p:nvPr>
        </p:nvSpPr>
        <p:spPr/>
        <p:txBody>
          <a:bodyPr/>
          <a:lstStyle/>
          <a:p>
            <a:fld id="{217C6D6C-1014-4321-B4D9-35FEB9C03441}" type="slidenum">
              <a:rPr lang="en-US" smtClean="0"/>
              <a:pPr/>
              <a:t>21</a:t>
            </a:fld>
            <a:endParaRPr lang="en-US"/>
          </a:p>
        </p:txBody>
      </p:sp>
      <p:sp>
        <p:nvSpPr>
          <p:cNvPr id="8" name="Content Placeholder 7"/>
          <p:cNvSpPr>
            <a:spLocks noGrp="1"/>
          </p:cNvSpPr>
          <p:nvPr>
            <p:ph idx="1"/>
          </p:nvPr>
        </p:nvSpPr>
        <p:spPr>
          <a:xfrm>
            <a:off x="1473200" y="1587500"/>
            <a:ext cx="9423400" cy="4589463"/>
          </a:xfrm>
        </p:spPr>
        <p:txBody>
          <a:bodyPr>
            <a:noAutofit/>
          </a:bodyPr>
          <a:lstStyle/>
          <a:p>
            <a:pPr marL="457200" indent="-457200" algn="just">
              <a:lnSpc>
                <a:spcPct val="100000"/>
              </a:lnSpc>
              <a:buFont typeface="+mj-lt"/>
              <a:buAutoNum type="arabicParenR" startAt="6"/>
            </a:pPr>
            <a:r>
              <a:rPr lang="en-US" sz="1800" dirty="0"/>
              <a:t>B. R. </a:t>
            </a:r>
            <a:r>
              <a:rPr lang="en-US" sz="1800" dirty="0" err="1"/>
              <a:t>Sathyanarayana</a:t>
            </a:r>
            <a:r>
              <a:rPr lang="en-US" sz="1800" dirty="0"/>
              <a:t> and G. T. </a:t>
            </a:r>
            <a:r>
              <a:rPr lang="en-US" sz="1800" dirty="0" err="1"/>
              <a:t>Heydt</a:t>
            </a:r>
            <a:r>
              <a:rPr lang="en-US" sz="1800" dirty="0"/>
              <a:t>, "A roadmap for distribution energy management via </a:t>
            </a:r>
            <a:r>
              <a:rPr lang="en-US" sz="1800" dirty="0" err="1"/>
              <a:t>multiobjective</a:t>
            </a:r>
            <a:r>
              <a:rPr lang="en-US" sz="1800" dirty="0"/>
              <a:t> optimization", Proc. Power Energy Soc. Gen. Meeting, pp. 1-8, 2010. </a:t>
            </a:r>
            <a:r>
              <a:rPr lang="en-US" sz="1800" dirty="0">
                <a:latin typeface="Times New Roman" pitchFamily="18" charset="0"/>
                <a:cs typeface="Times New Roman" pitchFamily="18" charset="0"/>
              </a:rPr>
              <a:t>80% Energy Consumed by Buildings—News  </a:t>
            </a:r>
            <a:r>
              <a:rPr lang="en-US" sz="1800" dirty="0" err="1">
                <a:latin typeface="Times New Roman" pitchFamily="18" charset="0"/>
                <a:cs typeface="Times New Roman" pitchFamily="18" charset="0"/>
              </a:rPr>
              <a:t>Khaleej</a:t>
            </a:r>
            <a:r>
              <a:rPr lang="en-US" sz="1800" dirty="0">
                <a:latin typeface="Times New Roman" pitchFamily="18" charset="0"/>
                <a:cs typeface="Times New Roman" pitchFamily="18" charset="0"/>
              </a:rPr>
              <a:t> Times. Accessed: Sep. 27, 2022.</a:t>
            </a:r>
          </a:p>
          <a:p>
            <a:pPr marL="457200" indent="-457200" algn="just">
              <a:lnSpc>
                <a:spcPct val="100000"/>
              </a:lnSpc>
              <a:buFont typeface="+mj-lt"/>
              <a:buAutoNum type="arabicParenR" startAt="6"/>
            </a:pPr>
            <a:r>
              <a:rPr lang="en-US" sz="1800" dirty="0">
                <a:latin typeface="Times New Roman" pitchFamily="18" charset="0"/>
                <a:cs typeface="Times New Roman" pitchFamily="18" charset="0"/>
              </a:rPr>
              <a:t> </a:t>
            </a:r>
            <a:r>
              <a:rPr lang="en-US" sz="1800" dirty="0"/>
              <a:t>R. V. </a:t>
            </a:r>
            <a:r>
              <a:rPr lang="en-US" sz="1800" dirty="0" err="1"/>
              <a:t>Rao</a:t>
            </a:r>
            <a:r>
              <a:rPr lang="en-US" sz="1800" dirty="0"/>
              <a:t>, "Jaya: A simple and new optimization algorithm for solving constrained and unconstrained optimization problems", </a:t>
            </a:r>
            <a:r>
              <a:rPr lang="en-US" sz="1800" i="1" dirty="0"/>
              <a:t>Int. J. Ind. Eng. </a:t>
            </a:r>
            <a:r>
              <a:rPr lang="en-US" sz="1800" i="1" dirty="0" err="1"/>
              <a:t>Comput</a:t>
            </a:r>
            <a:r>
              <a:rPr lang="en-US" sz="1800" i="1" dirty="0"/>
              <a:t>.</a:t>
            </a:r>
            <a:r>
              <a:rPr lang="en-US" sz="1800" dirty="0"/>
              <a:t>, vol. 7, no. 1, pp. 19-34, 2020.</a:t>
            </a:r>
          </a:p>
          <a:p>
            <a:pPr marL="457200" indent="-457200" algn="just">
              <a:lnSpc>
                <a:spcPct val="100000"/>
              </a:lnSpc>
              <a:buFont typeface="+mj-lt"/>
              <a:buAutoNum type="arabicParenR" startAt="6"/>
            </a:pPr>
            <a:r>
              <a:rPr lang="en-US" sz="1800" dirty="0" err="1"/>
              <a:t>Saeid</a:t>
            </a:r>
            <a:r>
              <a:rPr lang="en-US" sz="1800" dirty="0"/>
              <a:t> </a:t>
            </a:r>
            <a:r>
              <a:rPr lang="en-US" sz="1800" dirty="0" err="1"/>
              <a:t>Fatemi</a:t>
            </a:r>
            <a:r>
              <a:rPr lang="en-US" sz="1800" dirty="0"/>
              <a:t>, </a:t>
            </a:r>
            <a:r>
              <a:rPr lang="en-US" sz="1800" dirty="0" err="1"/>
              <a:t>Abbas</a:t>
            </a:r>
            <a:r>
              <a:rPr lang="en-US" sz="1800" dirty="0"/>
              <a:t> </a:t>
            </a:r>
            <a:r>
              <a:rPr lang="en-US" sz="1800" dirty="0" err="1"/>
              <a:t>Ketabi</a:t>
            </a:r>
            <a:r>
              <a:rPr lang="en-US" sz="1800" dirty="0"/>
              <a:t>, </a:t>
            </a:r>
            <a:r>
              <a:rPr lang="en-US" sz="1800" dirty="0" err="1"/>
              <a:t>Seyed</a:t>
            </a:r>
            <a:r>
              <a:rPr lang="en-US" sz="1800" dirty="0"/>
              <a:t> Amir </a:t>
            </a:r>
            <a:r>
              <a:rPr lang="en-US" sz="1800" dirty="0" err="1"/>
              <a:t>Mansouri</a:t>
            </a:r>
            <a:r>
              <a:rPr lang="en-US" sz="1800" dirty="0"/>
              <a:t>, "A multi-level multi-objective strategy for eco-environmental management of electricity market among micro-grids under high penetration of smart homes, plug-in electric vehicles and energy storage devices", Journal of Energy Storage, vol.67, pp.107632, 2023.</a:t>
            </a:r>
          </a:p>
          <a:p>
            <a:pPr marL="457200" indent="-457200" algn="just">
              <a:lnSpc>
                <a:spcPct val="100000"/>
              </a:lnSpc>
              <a:buFont typeface="+mj-lt"/>
              <a:buAutoNum type="arabicParenR" startAt="6"/>
            </a:pPr>
            <a:r>
              <a:rPr lang="en-US" sz="1800" dirty="0"/>
              <a:t>D. </a:t>
            </a:r>
            <a:r>
              <a:rPr lang="en-US" sz="1800" dirty="0" err="1"/>
              <a:t>Pudjianto</a:t>
            </a:r>
            <a:r>
              <a:rPr lang="en-US" sz="1800" dirty="0"/>
              <a:t>, G. </a:t>
            </a:r>
            <a:r>
              <a:rPr lang="en-US" sz="1800" dirty="0" err="1"/>
              <a:t>Strbac</a:t>
            </a:r>
            <a:r>
              <a:rPr lang="en-US" sz="1800" dirty="0"/>
              <a:t>, F. van </a:t>
            </a:r>
            <a:r>
              <a:rPr lang="en-US" sz="1800" dirty="0" err="1"/>
              <a:t>Overbeeke</a:t>
            </a:r>
            <a:r>
              <a:rPr lang="en-US" sz="1800" dirty="0"/>
              <a:t>, A. I. </a:t>
            </a:r>
            <a:r>
              <a:rPr lang="en-US" sz="1800" dirty="0" err="1"/>
              <a:t>Androutsos</a:t>
            </a:r>
            <a:r>
              <a:rPr lang="en-US" sz="1800" dirty="0"/>
              <a:t>, Z. </a:t>
            </a:r>
            <a:r>
              <a:rPr lang="en-US" sz="1800" dirty="0" err="1"/>
              <a:t>Larrabe</a:t>
            </a:r>
            <a:r>
              <a:rPr lang="en-US" sz="1800" dirty="0"/>
              <a:t> and J. T. </a:t>
            </a:r>
            <a:r>
              <a:rPr lang="en-US" sz="1800" dirty="0" err="1"/>
              <a:t>Saraiva</a:t>
            </a:r>
            <a:r>
              <a:rPr lang="en-US" sz="1800" dirty="0"/>
              <a:t>, "Investigation of </a:t>
            </a:r>
            <a:r>
              <a:rPr lang="en-US" sz="1800" dirty="0" err="1"/>
              <a:t>regulatorycommercial</a:t>
            </a:r>
            <a:r>
              <a:rPr lang="en-US" sz="1800" dirty="0"/>
              <a:t> economic and environmental issues in </a:t>
            </a:r>
            <a:r>
              <a:rPr lang="en-US" sz="1800" dirty="0" err="1"/>
              <a:t>microgrids</a:t>
            </a:r>
            <a:r>
              <a:rPr lang="en-US" sz="1800" dirty="0"/>
              <a:t>", Proc. Int. Conf. Future Power Syst., pp. 1-6, 2019-Nov. </a:t>
            </a:r>
          </a:p>
          <a:p>
            <a:pPr marL="457200" indent="-457200" algn="just">
              <a:lnSpc>
                <a:spcPct val="100000"/>
              </a:lnSpc>
              <a:buFont typeface="+mj-lt"/>
              <a:buAutoNum type="arabicParenR" startAt="6"/>
            </a:pPr>
            <a:endParaRPr lang="en-US" sz="1800" dirty="0"/>
          </a:p>
        </p:txBody>
      </p:sp>
      <p:sp>
        <p:nvSpPr>
          <p:cNvPr id="3" name="Date Placeholder 2"/>
          <p:cNvSpPr>
            <a:spLocks noGrp="1"/>
          </p:cNvSpPr>
          <p:nvPr>
            <p:ph type="dt" sz="half" idx="10"/>
          </p:nvPr>
        </p:nvSpPr>
        <p:spPr/>
        <p:txBody>
          <a:bodyPr/>
          <a:lstStyle/>
          <a:p>
            <a:r>
              <a:rPr lang="en-US"/>
              <a:t>17.05.2024</a:t>
            </a:r>
            <a:endParaRPr lang="en-US" dirty="0"/>
          </a:p>
        </p:txBody>
      </p:sp>
    </p:spTree>
    <p:extLst>
      <p:ext uri="{BB962C8B-B14F-4D97-AF65-F5344CB8AC3E}">
        <p14:creationId xmlns:p14="http://schemas.microsoft.com/office/powerpoint/2010/main" val="3971686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1835"/>
          </a:xfrm>
        </p:spPr>
        <p:txBody>
          <a:bodyPr>
            <a:normAutofit/>
          </a:bodyPr>
          <a:lstStyle/>
          <a:p>
            <a:r>
              <a:rPr lang="en-US" sz="2800" b="1" dirty="0" smtClean="0">
                <a:latin typeface="Times New Roman" panose="02020603050405020304" pitchFamily="18" charset="0"/>
                <a:cs typeface="Times New Roman" panose="02020603050405020304" pitchFamily="18" charset="0"/>
              </a:rPr>
              <a:t>                                            PUBLICATION</a:t>
            </a:r>
            <a:endParaRPr lang="en-US" sz="2800" b="1"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US" smtClean="0"/>
              <a:t>17.05.2024</a:t>
            </a:r>
            <a:endParaRPr lang="en-US"/>
          </a:p>
        </p:txBody>
      </p:sp>
      <p:sp>
        <p:nvSpPr>
          <p:cNvPr id="4" name="Footer Placeholder 3"/>
          <p:cNvSpPr>
            <a:spLocks noGrp="1"/>
          </p:cNvSpPr>
          <p:nvPr>
            <p:ph type="ftr" sz="quarter" idx="11"/>
          </p:nvPr>
        </p:nvSpPr>
        <p:spPr/>
        <p:txBody>
          <a:bodyPr/>
          <a:lstStyle/>
          <a:p>
            <a:r>
              <a:rPr lang="en-US" smtClean="0"/>
              <a:t>Final Viva Voce</a:t>
            </a:r>
            <a:endParaRPr lang="en-US"/>
          </a:p>
        </p:txBody>
      </p:sp>
      <p:sp>
        <p:nvSpPr>
          <p:cNvPr id="5" name="Slide Number Placeholder 4"/>
          <p:cNvSpPr>
            <a:spLocks noGrp="1"/>
          </p:cNvSpPr>
          <p:nvPr>
            <p:ph type="sldNum" sz="quarter" idx="12"/>
          </p:nvPr>
        </p:nvSpPr>
        <p:spPr/>
        <p:txBody>
          <a:bodyPr/>
          <a:lstStyle/>
          <a:p>
            <a:fld id="{217C6D6C-1014-4321-B4D9-35FEB9C03441}" type="slidenum">
              <a:rPr lang="en-US" smtClean="0"/>
              <a:pPr/>
              <a:t>22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2189" y="960900"/>
            <a:ext cx="3827621" cy="5511511"/>
          </a:xfrm>
          <a:prstGeom prst="rect">
            <a:avLst/>
          </a:prstGeom>
        </p:spPr>
      </p:pic>
    </p:spTree>
    <p:extLst>
      <p:ext uri="{BB962C8B-B14F-4D97-AF65-F5344CB8AC3E}">
        <p14:creationId xmlns:p14="http://schemas.microsoft.com/office/powerpoint/2010/main" val="3281908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88797"/>
            <a:ext cx="10515600" cy="1325563"/>
          </a:xfrm>
          <a:effectLst>
            <a:glow rad="101600">
              <a:schemeClr val="accent4">
                <a:satMod val="175000"/>
                <a:alpha val="40000"/>
              </a:schemeClr>
            </a:glow>
          </a:effectLst>
        </p:spPr>
        <p:txBody>
          <a:bodyPr/>
          <a:lstStyle/>
          <a:p>
            <a:pPr algn="ctr"/>
            <a:endParaRPr lang="en-US" b="1"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Final Viva Voce</a:t>
            </a:r>
          </a:p>
        </p:txBody>
      </p:sp>
      <p:sp>
        <p:nvSpPr>
          <p:cNvPr id="6" name="Slide Number Placeholder 5"/>
          <p:cNvSpPr>
            <a:spLocks noGrp="1"/>
          </p:cNvSpPr>
          <p:nvPr>
            <p:ph type="sldNum" sz="quarter" idx="12"/>
          </p:nvPr>
        </p:nvSpPr>
        <p:spPr/>
        <p:txBody>
          <a:bodyPr/>
          <a:lstStyle/>
          <a:p>
            <a:fld id="{217C6D6C-1014-4321-B4D9-35FEB9C03441}" type="slidenum">
              <a:rPr lang="en-US" smtClean="0"/>
              <a:pPr/>
              <a:t>23</a:t>
            </a:fld>
            <a:endParaRPr lang="en-US"/>
          </a:p>
        </p:txBody>
      </p:sp>
      <p:pic>
        <p:nvPicPr>
          <p:cNvPr id="7" name="Picture 6" descr="Thank You Slide Hd - HD Wallpaper ">
            <a:extLst>
              <a:ext uri="{FF2B5EF4-FFF2-40B4-BE49-F238E27FC236}">
                <a16:creationId xmlns:a16="http://schemas.microsoft.com/office/drawing/2014/main" id="{9060B7C6-267E-408C-B6B5-AB5683AE0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6492"/>
            <a:ext cx="12192000" cy="6891291"/>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r>
              <a:rPr lang="en-US"/>
              <a:t>17.05.2024</a:t>
            </a:r>
            <a:endParaRPr lang="en-US" dirty="0"/>
          </a:p>
        </p:txBody>
      </p:sp>
    </p:spTree>
    <p:extLst>
      <p:ext uri="{BB962C8B-B14F-4D97-AF65-F5344CB8AC3E}">
        <p14:creationId xmlns:p14="http://schemas.microsoft.com/office/powerpoint/2010/main" val="1369764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700"/>
            <a:ext cx="12192000" cy="759093"/>
          </a:xfrm>
        </p:spPr>
        <p:txBody>
          <a:bodyPr>
            <a:normAutofit/>
          </a:bodyPr>
          <a:lstStyle/>
          <a:p>
            <a:pPr algn="ctr"/>
            <a:r>
              <a:rPr lang="en-US" sz="2800" b="1" dirty="0">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a:xfrm>
            <a:off x="838200" y="1473199"/>
            <a:ext cx="5980889" cy="4597400"/>
          </a:xfrm>
        </p:spPr>
        <p:txBody>
          <a:bodyPr>
            <a:normAutofit/>
          </a:bodyPr>
          <a:lstStyle/>
          <a:p>
            <a:pPr algn="just">
              <a:lnSpc>
                <a:spcPct val="100000"/>
              </a:lnSpc>
              <a:buFont typeface="Wingdings" pitchFamily="2" charset="2"/>
              <a:buChar char="ü"/>
            </a:pPr>
            <a:r>
              <a:rPr lang="en-US" sz="1800" dirty="0">
                <a:latin typeface="Times New Roman" panose="02020603050405020304" pitchFamily="18" charset="0"/>
                <a:cs typeface="Times New Roman" panose="02020603050405020304" pitchFamily="18" charset="0"/>
              </a:rPr>
              <a:t>The goal of this strategy is to develop intelligent, networked energy systems that can effectively track and manage energy use across a range of settings.</a:t>
            </a:r>
          </a:p>
          <a:p>
            <a:pPr algn="just">
              <a:lnSpc>
                <a:spcPct val="100000"/>
              </a:lnSpc>
              <a:buFont typeface="Wingdings" pitchFamily="2" charset="2"/>
              <a:buChar char="ü"/>
            </a:pPr>
            <a:r>
              <a:rPr lang="en-US" sz="1800" dirty="0">
                <a:latin typeface="Times New Roman" panose="02020603050405020304" pitchFamily="18" charset="0"/>
                <a:cs typeface="Times New Roman" panose="02020603050405020304" pitchFamily="18" charset="0"/>
              </a:rPr>
              <a:t> Technology integrations such CT/PT, PIC controller, relay, load current, LCD, and IOT provide real-time data analysis and decision-making to improve energy use.</a:t>
            </a:r>
          </a:p>
          <a:p>
            <a:pPr algn="just">
              <a:lnSpc>
                <a:spcPct val="100000"/>
              </a:lnSpc>
              <a:buFont typeface="Wingdings" pitchFamily="2" charset="2"/>
              <a:buChar char="ü"/>
            </a:pPr>
            <a:r>
              <a:rPr lang="en-US" sz="1800" dirty="0">
                <a:latin typeface="Times New Roman" panose="02020603050405020304" pitchFamily="18" charset="0"/>
                <a:cs typeface="Times New Roman" panose="02020603050405020304" pitchFamily="18" charset="0"/>
              </a:rPr>
              <a:t>The key components of this holistic approach, highlighting the benefits of seamless integration, real-time monitoring, and adaptive control strategies. This methodology can drive significant energy savings, enhance occupant comfort, and contribute to a more sustainable future.</a:t>
            </a:r>
            <a:endParaRPr lang="en-IN" sz="1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217C6D6C-1014-4321-B4D9-35FEB9C03441}" type="slidenum">
              <a:rPr lang="en-US" smtClean="0"/>
              <a:pPr/>
              <a:t>3</a:t>
            </a:fld>
            <a:endParaRPr lang="en-US"/>
          </a:p>
        </p:txBody>
      </p:sp>
      <p:sp>
        <p:nvSpPr>
          <p:cNvPr id="6" name="Footer Placeholder 5"/>
          <p:cNvSpPr>
            <a:spLocks noGrp="1"/>
          </p:cNvSpPr>
          <p:nvPr>
            <p:ph type="ftr" sz="quarter" idx="11"/>
          </p:nvPr>
        </p:nvSpPr>
        <p:spPr/>
        <p:txBody>
          <a:bodyPr/>
          <a:lstStyle/>
          <a:p>
            <a:r>
              <a:rPr lang="en-IN"/>
              <a:t>Final Viva Voce</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7369762" y="1308099"/>
            <a:ext cx="4593638" cy="4044399"/>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r>
              <a:rPr lang="en-US"/>
              <a:t>17.05.2024</a:t>
            </a:r>
            <a:endParaRPr lang="en-US" dirty="0"/>
          </a:p>
        </p:txBody>
      </p:sp>
    </p:spTree>
    <p:extLst>
      <p:ext uri="{BB962C8B-B14F-4D97-AF65-F5344CB8AC3E}">
        <p14:creationId xmlns:p14="http://schemas.microsoft.com/office/powerpoint/2010/main" val="2472539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689"/>
            <a:ext cx="12192000" cy="882877"/>
          </a:xfrm>
        </p:spPr>
        <p:txBody>
          <a:bodyPr>
            <a:normAutofit/>
          </a:bodyPr>
          <a:lstStyle/>
          <a:p>
            <a:pPr algn="ctr"/>
            <a:r>
              <a:rPr lang="en-US" sz="2800" b="1" dirty="0">
                <a:latin typeface="Times New Roman" pitchFamily="18" charset="0"/>
                <a:cs typeface="Times New Roman" pitchFamily="18" charset="0"/>
              </a:rPr>
              <a:t/>
            </a:r>
            <a:br>
              <a:rPr lang="en-US" sz="2800" b="1" dirty="0">
                <a:latin typeface="Times New Roman" pitchFamily="18" charset="0"/>
                <a:cs typeface="Times New Roman" pitchFamily="18" charset="0"/>
              </a:rPr>
            </a:br>
            <a:r>
              <a:rPr lang="en-US" sz="2800" b="1" dirty="0">
                <a:latin typeface="Times New Roman" pitchFamily="18" charset="0"/>
                <a:cs typeface="Times New Roman" pitchFamily="18" charset="0"/>
              </a:rPr>
              <a:t>INTRODUCTION</a:t>
            </a:r>
            <a:endParaRPr lang="en-US" sz="2800" dirty="0"/>
          </a:p>
        </p:txBody>
      </p:sp>
      <p:sp>
        <p:nvSpPr>
          <p:cNvPr id="3" name="Content Placeholder 2"/>
          <p:cNvSpPr>
            <a:spLocks noGrp="1"/>
          </p:cNvSpPr>
          <p:nvPr>
            <p:ph idx="1"/>
          </p:nvPr>
        </p:nvSpPr>
        <p:spPr>
          <a:xfrm>
            <a:off x="4521200" y="1737360"/>
            <a:ext cx="6121400" cy="4232366"/>
          </a:xfrm>
        </p:spPr>
        <p:txBody>
          <a:bodyPr>
            <a:noAutofit/>
          </a:bodyPr>
          <a:lstStyle/>
          <a:p>
            <a:pPr algn="just">
              <a:lnSpc>
                <a:spcPct val="100000"/>
              </a:lnSpc>
              <a:buFont typeface="Wingdings" pitchFamily="2" charset="2"/>
              <a:buChar char="ü"/>
            </a:pPr>
            <a:r>
              <a:rPr lang="en-US" sz="1800" dirty="0">
                <a:latin typeface="Times New Roman" panose="02020603050405020304" pitchFamily="18" charset="0"/>
                <a:cs typeface="Times New Roman" panose="02020603050405020304" pitchFamily="18" charset="0"/>
              </a:rPr>
              <a:t>In today's rapidly evolving urban landscapes, the concept of smart buildings has emerged as a pivotal solution to the pressing challenges of energy consumption and sustainability. </a:t>
            </a:r>
          </a:p>
          <a:p>
            <a:pPr algn="just">
              <a:lnSpc>
                <a:spcPct val="100000"/>
              </a:lnSpc>
              <a:buFont typeface="Wingdings" pitchFamily="2" charset="2"/>
              <a:buChar char="ü"/>
            </a:pPr>
            <a:r>
              <a:rPr lang="en-US" sz="1800" dirty="0">
                <a:latin typeface="Times New Roman" panose="02020603050405020304" pitchFamily="18" charset="0"/>
                <a:cs typeface="Times New Roman" panose="02020603050405020304" pitchFamily="18" charset="0"/>
              </a:rPr>
              <a:t>Empowering Efficiency explores a comprehensive strategy for energy management in the context of inter-connected multi-smart buildings. </a:t>
            </a:r>
          </a:p>
          <a:p>
            <a:pPr algn="just">
              <a:lnSpc>
                <a:spcPct val="100000"/>
              </a:lnSpc>
              <a:buFont typeface="Wingdings" pitchFamily="2" charset="2"/>
              <a:buChar char="ü"/>
            </a:pPr>
            <a:r>
              <a:rPr lang="en-US" sz="1800" dirty="0">
                <a:latin typeface="Times New Roman" panose="02020603050405020304" pitchFamily="18" charset="0"/>
                <a:cs typeface="Times New Roman" panose="02020603050405020304" pitchFamily="18" charset="0"/>
              </a:rPr>
              <a:t>By leveraging the power of digital technologies, data analytics, and intelligent automation, this approach seeks to revolutionize the way of design, operate, and maintain modern urban structures.</a:t>
            </a:r>
          </a:p>
          <a:p>
            <a:pPr algn="just">
              <a:lnSpc>
                <a:spcPct val="100000"/>
              </a:lnSpc>
              <a:buFont typeface="Wingdings" pitchFamily="2" charset="2"/>
              <a:buChar char="ü"/>
            </a:pPr>
            <a:endParaRPr lang="en-US" sz="1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217C6D6C-1014-4321-B4D9-35FEB9C03441}" type="slidenum">
              <a:rPr lang="en-US" smtClean="0"/>
              <a:pPr/>
              <a:t>4</a:t>
            </a:fld>
            <a:endParaRPr lang="en-US"/>
          </a:p>
        </p:txBody>
      </p:sp>
      <p:sp>
        <p:nvSpPr>
          <p:cNvPr id="6" name="Footer Placeholder 5"/>
          <p:cNvSpPr>
            <a:spLocks noGrp="1"/>
          </p:cNvSpPr>
          <p:nvPr>
            <p:ph type="ftr" sz="quarter" idx="11"/>
          </p:nvPr>
        </p:nvSpPr>
        <p:spPr/>
        <p:txBody>
          <a:bodyPr/>
          <a:lstStyle/>
          <a:p>
            <a:r>
              <a:rPr lang="en-IN"/>
              <a:t>Final Viva Voce</a:t>
            </a:r>
            <a:endParaRPr lang="en-US" dirty="0"/>
          </a:p>
        </p:txBody>
      </p:sp>
      <p:pic>
        <p:nvPicPr>
          <p:cNvPr id="19458" name="Picture 2" descr="Energy Management System Market: Top trends boosting the industry growth  through 2026 - POWERTECH REVIEW"/>
          <p:cNvPicPr>
            <a:picLocks noChangeAspect="1" noChangeArrowheads="1"/>
          </p:cNvPicPr>
          <p:nvPr/>
        </p:nvPicPr>
        <p:blipFill>
          <a:blip r:embed="rId3"/>
          <a:srcRect/>
          <a:stretch>
            <a:fillRect/>
          </a:stretch>
        </p:blipFill>
        <p:spPr bwMode="auto">
          <a:xfrm>
            <a:off x="476116" y="1528354"/>
            <a:ext cx="3200399" cy="3683726"/>
          </a:xfrm>
          <a:prstGeom prst="rect">
            <a:avLst/>
          </a:prstGeom>
          <a:noFill/>
        </p:spPr>
      </p:pic>
      <p:sp>
        <p:nvSpPr>
          <p:cNvPr id="4" name="Date Placeholder 3"/>
          <p:cNvSpPr>
            <a:spLocks noGrp="1"/>
          </p:cNvSpPr>
          <p:nvPr>
            <p:ph type="dt" sz="half" idx="10"/>
          </p:nvPr>
        </p:nvSpPr>
        <p:spPr/>
        <p:txBody>
          <a:bodyPr/>
          <a:lstStyle/>
          <a:p>
            <a:r>
              <a:rPr lang="en-US"/>
              <a:t>17.05.2024</a:t>
            </a:r>
            <a:endParaRPr lang="en-US" dirty="0"/>
          </a:p>
        </p:txBody>
      </p:sp>
    </p:spTree>
    <p:extLst>
      <p:ext uri="{BB962C8B-B14F-4D97-AF65-F5344CB8AC3E}">
        <p14:creationId xmlns:p14="http://schemas.microsoft.com/office/powerpoint/2010/main" val="1663915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0447"/>
            <a:ext cx="10515600" cy="757644"/>
          </a:xfrm>
        </p:spPr>
        <p:txBody>
          <a:bodyPr>
            <a:normAutofit/>
          </a:bodyPr>
          <a:lstStyle/>
          <a:p>
            <a:pPr algn="ctr">
              <a:lnSpc>
                <a:spcPct val="110000"/>
              </a:lnSpc>
            </a:pPr>
            <a:r>
              <a:rPr lang="en-IN" sz="2800" b="1" dirty="0">
                <a:latin typeface="Times New Roman" panose="02020603050405020304" pitchFamily="18" charset="0"/>
                <a:cs typeface="Times New Roman" panose="02020603050405020304" pitchFamily="18" charset="0"/>
              </a:rPr>
              <a:t>COMPARISON</a:t>
            </a:r>
          </a:p>
        </p:txBody>
      </p:sp>
      <p:graphicFrame>
        <p:nvGraphicFramePr>
          <p:cNvPr id="9" name="Content Placeholder 8">
            <a:extLst>
              <a:ext uri="{FF2B5EF4-FFF2-40B4-BE49-F238E27FC236}">
                <a16:creationId xmlns:a16="http://schemas.microsoft.com/office/drawing/2014/main" id="{6C905876-7C07-8DB0-6B21-6A959E2742EF}"/>
              </a:ext>
            </a:extLst>
          </p:cNvPr>
          <p:cNvGraphicFramePr>
            <a:graphicFrameLocks noGrp="1"/>
          </p:cNvGraphicFramePr>
          <p:nvPr>
            <p:ph idx="1"/>
            <p:extLst>
              <p:ext uri="{D42A27DB-BD31-4B8C-83A1-F6EECF244321}">
                <p14:modId xmlns:p14="http://schemas.microsoft.com/office/powerpoint/2010/main" val="1790065525"/>
              </p:ext>
            </p:extLst>
          </p:nvPr>
        </p:nvGraphicFramePr>
        <p:xfrm>
          <a:off x="1054770" y="1179304"/>
          <a:ext cx="10299030" cy="4518938"/>
        </p:xfrm>
        <a:graphic>
          <a:graphicData uri="http://schemas.openxmlformats.org/drawingml/2006/table">
            <a:tbl>
              <a:tblPr firstRow="1" bandRow="1">
                <a:tableStyleId>{93296810-A885-4BE3-A3E7-6D5BEEA58F35}</a:tableStyleId>
              </a:tblPr>
              <a:tblGrid>
                <a:gridCol w="5297904">
                  <a:extLst>
                    <a:ext uri="{9D8B030D-6E8A-4147-A177-3AD203B41FA5}">
                      <a16:colId xmlns:a16="http://schemas.microsoft.com/office/drawing/2014/main" val="692003680"/>
                    </a:ext>
                  </a:extLst>
                </a:gridCol>
                <a:gridCol w="5001126">
                  <a:extLst>
                    <a:ext uri="{9D8B030D-6E8A-4147-A177-3AD203B41FA5}">
                      <a16:colId xmlns:a16="http://schemas.microsoft.com/office/drawing/2014/main" val="1185214751"/>
                    </a:ext>
                  </a:extLst>
                </a:gridCol>
              </a:tblGrid>
              <a:tr h="897690">
                <a:tc>
                  <a:txBody>
                    <a:bodyPr/>
                    <a:lstStyle/>
                    <a:p>
                      <a:pPr algn="ctr"/>
                      <a:endParaRPr lang="en-IN" sz="2000" dirty="0">
                        <a:latin typeface="Times New Roman" pitchFamily="18" charset="0"/>
                        <a:cs typeface="Times New Roman" pitchFamily="18" charset="0"/>
                      </a:endParaRPr>
                    </a:p>
                    <a:p>
                      <a:pPr algn="ctr"/>
                      <a:r>
                        <a:rPr lang="en-IN" sz="2000" dirty="0">
                          <a:latin typeface="Times New Roman" pitchFamily="18" charset="0"/>
                          <a:cs typeface="Times New Roman" pitchFamily="18" charset="0"/>
                        </a:rPr>
                        <a:t>Phase</a:t>
                      </a:r>
                      <a:r>
                        <a:rPr lang="en-IN" sz="2000" baseline="0" dirty="0">
                          <a:latin typeface="Times New Roman" pitchFamily="18" charset="0"/>
                          <a:cs typeface="Times New Roman" pitchFamily="18" charset="0"/>
                        </a:rPr>
                        <a:t> I</a:t>
                      </a:r>
                      <a:endParaRPr lang="en-IN" sz="2000" dirty="0">
                        <a:latin typeface="Times New Roman" pitchFamily="18" charset="0"/>
                        <a:cs typeface="Times New Roman" pitchFamily="18" charset="0"/>
                      </a:endParaRPr>
                    </a:p>
                  </a:txBody>
                  <a:tcPr/>
                </a:tc>
                <a:tc>
                  <a:txBody>
                    <a:bodyPr/>
                    <a:lstStyle/>
                    <a:p>
                      <a:pPr algn="ctr"/>
                      <a:endParaRPr lang="en-IN" sz="2000" dirty="0">
                        <a:latin typeface="Times New Roman" pitchFamily="18" charset="0"/>
                        <a:cs typeface="Times New Roman" pitchFamily="18" charset="0"/>
                      </a:endParaRPr>
                    </a:p>
                    <a:p>
                      <a:pPr algn="ctr"/>
                      <a:r>
                        <a:rPr lang="en-IN" sz="2000" dirty="0">
                          <a:latin typeface="Times New Roman" pitchFamily="18" charset="0"/>
                          <a:cs typeface="Times New Roman" pitchFamily="18" charset="0"/>
                        </a:rPr>
                        <a:t>Phase</a:t>
                      </a:r>
                      <a:r>
                        <a:rPr lang="en-IN" sz="2000" baseline="0" dirty="0">
                          <a:latin typeface="Times New Roman" pitchFamily="18" charset="0"/>
                          <a:cs typeface="Times New Roman" pitchFamily="18" charset="0"/>
                        </a:rPr>
                        <a:t> II</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val="3548763667"/>
                  </a:ext>
                </a:extLst>
              </a:tr>
              <a:tr h="920206">
                <a:tc>
                  <a:txBody>
                    <a:bodyPr/>
                    <a:lstStyle/>
                    <a:p>
                      <a:pPr algn="ctr"/>
                      <a:r>
                        <a:rPr lang="en-US" dirty="0">
                          <a:latin typeface="Times New Roman" pitchFamily="18" charset="0"/>
                          <a:cs typeface="Times New Roman" pitchFamily="18" charset="0"/>
                        </a:rPr>
                        <a:t>In phase I , the software integration of</a:t>
                      </a:r>
                    </a:p>
                    <a:p>
                      <a:pPr algn="ctr"/>
                      <a:r>
                        <a:rPr lang="en-US" dirty="0">
                          <a:latin typeface="Times New Roman" pitchFamily="18" charset="0"/>
                          <a:cs typeface="Times New Roman" pitchFamily="18" charset="0"/>
                        </a:rPr>
                        <a:t>the project has been completed.</a:t>
                      </a:r>
                    </a:p>
                  </a:txBody>
                  <a:tcPr/>
                </a:tc>
                <a:tc>
                  <a:txBody>
                    <a:bodyPr/>
                    <a:lstStyle/>
                    <a:p>
                      <a:pPr algn="ctr"/>
                      <a:r>
                        <a:rPr lang="en-US" dirty="0">
                          <a:latin typeface="Times New Roman" pitchFamily="18" charset="0"/>
                          <a:cs typeface="Times New Roman" pitchFamily="18" charset="0"/>
                        </a:rPr>
                        <a:t>In phase II , the hardware experimental</a:t>
                      </a:r>
                    </a:p>
                    <a:p>
                      <a:pPr algn="ctr"/>
                      <a:r>
                        <a:rPr lang="en-US" dirty="0">
                          <a:latin typeface="Times New Roman" pitchFamily="18" charset="0"/>
                          <a:cs typeface="Times New Roman" pitchFamily="18" charset="0"/>
                        </a:rPr>
                        <a:t>setup has to be completed.</a:t>
                      </a:r>
                    </a:p>
                  </a:txBody>
                  <a:tcPr/>
                </a:tc>
                <a:extLst>
                  <a:ext uri="{0D108BD9-81ED-4DB2-BD59-A6C34878D82A}">
                    <a16:rowId xmlns:a16="http://schemas.microsoft.com/office/drawing/2014/main" val="3227963826"/>
                  </a:ext>
                </a:extLst>
              </a:tr>
              <a:tr h="1238002">
                <a:tc>
                  <a:txBody>
                    <a:bodyPr/>
                    <a:lstStyle/>
                    <a:p>
                      <a:pPr algn="ctr"/>
                      <a:r>
                        <a:rPr lang="en-US" dirty="0">
                          <a:latin typeface="Times New Roman" pitchFamily="18" charset="0"/>
                          <a:cs typeface="Times New Roman" pitchFamily="18" charset="0"/>
                        </a:rPr>
                        <a:t>The </a:t>
                      </a:r>
                      <a:r>
                        <a:rPr lang="en-US" dirty="0" err="1">
                          <a:latin typeface="Times New Roman" pitchFamily="18" charset="0"/>
                          <a:cs typeface="Times New Roman" pitchFamily="18" charset="0"/>
                        </a:rPr>
                        <a:t>Matlab</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simulink</a:t>
                      </a:r>
                      <a:r>
                        <a:rPr lang="en-US" dirty="0">
                          <a:latin typeface="Times New Roman" pitchFamily="18" charset="0"/>
                          <a:cs typeface="Times New Roman" pitchFamily="18" charset="0"/>
                        </a:rPr>
                        <a:t> model of the</a:t>
                      </a:r>
                    </a:p>
                    <a:p>
                      <a:pPr algn="ctr"/>
                      <a:r>
                        <a:rPr lang="en-US" dirty="0">
                          <a:latin typeface="Times New Roman" pitchFamily="18" charset="0"/>
                          <a:cs typeface="Times New Roman" pitchFamily="18" charset="0"/>
                        </a:rPr>
                        <a:t>project consists of 5 sources namely</a:t>
                      </a:r>
                    </a:p>
                    <a:p>
                      <a:pPr algn="ctr"/>
                      <a:r>
                        <a:rPr lang="en-US" dirty="0">
                          <a:latin typeface="Times New Roman" pitchFamily="18" charset="0"/>
                          <a:cs typeface="Times New Roman" pitchFamily="18" charset="0"/>
                        </a:rPr>
                        <a:t>PV, wind, fuel cells, power grid and</a:t>
                      </a:r>
                    </a:p>
                    <a:p>
                      <a:pPr algn="ctr"/>
                      <a:r>
                        <a:rPr lang="en-US" dirty="0">
                          <a:latin typeface="Times New Roman" pitchFamily="18" charset="0"/>
                          <a:cs typeface="Times New Roman" pitchFamily="18" charset="0"/>
                        </a:rPr>
                        <a:t>diesel power as an additional one.</a:t>
                      </a:r>
                    </a:p>
                  </a:txBody>
                  <a:tcPr/>
                </a:tc>
                <a:tc>
                  <a:txBody>
                    <a:bodyPr/>
                    <a:lstStyle/>
                    <a:p>
                      <a:pPr algn="ctr"/>
                      <a:r>
                        <a:rPr lang="en-US" dirty="0">
                          <a:latin typeface="Times New Roman" pitchFamily="18" charset="0"/>
                          <a:cs typeface="Times New Roman" pitchFamily="18" charset="0"/>
                        </a:rPr>
                        <a:t>The hardware consist of 2 sources</a:t>
                      </a:r>
                    </a:p>
                    <a:p>
                      <a:pPr algn="ctr"/>
                      <a:r>
                        <a:rPr lang="en-US" dirty="0">
                          <a:latin typeface="Times New Roman" pitchFamily="18" charset="0"/>
                          <a:cs typeface="Times New Roman" pitchFamily="18" charset="0"/>
                        </a:rPr>
                        <a:t>namely PV and wind. The other sources</a:t>
                      </a:r>
                    </a:p>
                    <a:p>
                      <a:pPr algn="ctr"/>
                      <a:r>
                        <a:rPr lang="en-US" dirty="0">
                          <a:latin typeface="Times New Roman" pitchFamily="18" charset="0"/>
                          <a:cs typeface="Times New Roman" pitchFamily="18" charset="0"/>
                        </a:rPr>
                        <a:t>which accommodates in simulation will</a:t>
                      </a:r>
                    </a:p>
                    <a:p>
                      <a:pPr algn="ctr"/>
                      <a:r>
                        <a:rPr lang="en-US" dirty="0">
                          <a:latin typeface="Times New Roman" pitchFamily="18" charset="0"/>
                          <a:cs typeface="Times New Roman" pitchFamily="18" charset="0"/>
                        </a:rPr>
                        <a:t>be avoided to make the project cost</a:t>
                      </a:r>
                    </a:p>
                    <a:p>
                      <a:pPr algn="ctr"/>
                      <a:r>
                        <a:rPr lang="en-US" dirty="0">
                          <a:latin typeface="Times New Roman" pitchFamily="18" charset="0"/>
                          <a:cs typeface="Times New Roman" pitchFamily="18" charset="0"/>
                        </a:rPr>
                        <a:t>efficient.</a:t>
                      </a:r>
                    </a:p>
                  </a:txBody>
                  <a:tcPr/>
                </a:tc>
                <a:extLst>
                  <a:ext uri="{0D108BD9-81ED-4DB2-BD59-A6C34878D82A}">
                    <a16:rowId xmlns:a16="http://schemas.microsoft.com/office/drawing/2014/main" val="2551697325"/>
                  </a:ext>
                </a:extLst>
              </a:tr>
              <a:tr h="1238002">
                <a:tc>
                  <a:txBody>
                    <a:bodyPr/>
                    <a:lstStyle/>
                    <a:p>
                      <a:pPr algn="ctr"/>
                      <a:r>
                        <a:rPr lang="en-US" dirty="0">
                          <a:latin typeface="Times New Roman" pitchFamily="18" charset="0"/>
                          <a:cs typeface="Times New Roman" pitchFamily="18" charset="0"/>
                        </a:rPr>
                        <a:t>In this work, Adaptive Neuro-Fuzzy</a:t>
                      </a:r>
                    </a:p>
                    <a:p>
                      <a:pPr algn="ctr"/>
                      <a:r>
                        <a:rPr lang="en-US" dirty="0">
                          <a:latin typeface="Times New Roman" pitchFamily="18" charset="0"/>
                          <a:cs typeface="Times New Roman" pitchFamily="18" charset="0"/>
                        </a:rPr>
                        <a:t>Inference Systems (ANFIS) has been</a:t>
                      </a:r>
                    </a:p>
                    <a:p>
                      <a:pPr algn="ctr"/>
                      <a:r>
                        <a:rPr lang="en-US" dirty="0">
                          <a:latin typeface="Times New Roman" pitchFamily="18" charset="0"/>
                          <a:cs typeface="Times New Roman" pitchFamily="18" charset="0"/>
                        </a:rPr>
                        <a:t>used to control the entire process.</a:t>
                      </a:r>
                    </a:p>
                  </a:txBody>
                  <a:tcPr/>
                </a:tc>
                <a:tc>
                  <a:txBody>
                    <a:bodyPr/>
                    <a:lstStyle/>
                    <a:p>
                      <a:pPr algn="ctr"/>
                      <a:r>
                        <a:rPr lang="en-US" dirty="0">
                          <a:latin typeface="Times New Roman" pitchFamily="18" charset="0"/>
                          <a:cs typeface="Times New Roman" pitchFamily="18" charset="0"/>
                        </a:rPr>
                        <a:t>In this work, PIC16F887</a:t>
                      </a:r>
                    </a:p>
                    <a:p>
                      <a:pPr algn="ctr"/>
                      <a:r>
                        <a:rPr lang="en-US" dirty="0">
                          <a:latin typeface="Times New Roman" pitchFamily="18" charset="0"/>
                          <a:cs typeface="Times New Roman" pitchFamily="18" charset="0"/>
                        </a:rPr>
                        <a:t>Microcontroller has been used to</a:t>
                      </a:r>
                    </a:p>
                    <a:p>
                      <a:pPr algn="ctr"/>
                      <a:r>
                        <a:rPr lang="en-US" dirty="0">
                          <a:latin typeface="Times New Roman" pitchFamily="18" charset="0"/>
                          <a:cs typeface="Times New Roman" pitchFamily="18" charset="0"/>
                        </a:rPr>
                        <a:t>control the entire process.</a:t>
                      </a:r>
                    </a:p>
                  </a:txBody>
                  <a:tcPr/>
                </a:tc>
                <a:extLst>
                  <a:ext uri="{0D108BD9-81ED-4DB2-BD59-A6C34878D82A}">
                    <a16:rowId xmlns:a16="http://schemas.microsoft.com/office/drawing/2014/main" val="3551835854"/>
                  </a:ext>
                </a:extLst>
              </a:tr>
            </a:tbl>
          </a:graphicData>
        </a:graphic>
      </p:graphicFrame>
      <p:sp>
        <p:nvSpPr>
          <p:cNvPr id="5" name="Footer Placeholder 4"/>
          <p:cNvSpPr>
            <a:spLocks noGrp="1"/>
          </p:cNvSpPr>
          <p:nvPr>
            <p:ph type="ftr" sz="quarter" idx="11"/>
          </p:nvPr>
        </p:nvSpPr>
        <p:spPr/>
        <p:txBody>
          <a:bodyPr/>
          <a:lstStyle/>
          <a:p>
            <a:r>
              <a:rPr lang="en-IN"/>
              <a:t>Final Viva Voce</a:t>
            </a:r>
            <a:endParaRPr lang="en-US" dirty="0"/>
          </a:p>
        </p:txBody>
      </p:sp>
      <p:sp>
        <p:nvSpPr>
          <p:cNvPr id="6" name="Slide Number Placeholder 5"/>
          <p:cNvSpPr>
            <a:spLocks noGrp="1"/>
          </p:cNvSpPr>
          <p:nvPr>
            <p:ph type="sldNum" sz="quarter" idx="12"/>
          </p:nvPr>
        </p:nvSpPr>
        <p:spPr/>
        <p:txBody>
          <a:bodyPr/>
          <a:lstStyle/>
          <a:p>
            <a:fld id="{217C6D6C-1014-4321-B4D9-35FEB9C03441}" type="slidenum">
              <a:rPr lang="en-US" smtClean="0"/>
              <a:pPr/>
              <a:t>5</a:t>
            </a:fld>
            <a:endParaRPr lang="en-US"/>
          </a:p>
        </p:txBody>
      </p:sp>
      <p:sp>
        <p:nvSpPr>
          <p:cNvPr id="4" name="Date Placeholder 3"/>
          <p:cNvSpPr>
            <a:spLocks noGrp="1"/>
          </p:cNvSpPr>
          <p:nvPr>
            <p:ph type="dt" sz="half" idx="10"/>
          </p:nvPr>
        </p:nvSpPr>
        <p:spPr/>
        <p:txBody>
          <a:bodyPr/>
          <a:lstStyle/>
          <a:p>
            <a:r>
              <a:rPr lang="en-US"/>
              <a:t>17.05.2024</a:t>
            </a:r>
            <a:endParaRPr lang="en-US" dirty="0"/>
          </a:p>
        </p:txBody>
      </p:sp>
    </p:spTree>
    <p:extLst>
      <p:ext uri="{BB962C8B-B14F-4D97-AF65-F5344CB8AC3E}">
        <p14:creationId xmlns:p14="http://schemas.microsoft.com/office/powerpoint/2010/main" val="1753524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072"/>
            <a:ext cx="10515600" cy="1325563"/>
          </a:xfrm>
        </p:spPr>
        <p:txBody>
          <a:bodyPr>
            <a:normAutofit/>
          </a:bodyPr>
          <a:lstStyle/>
          <a:p>
            <a:pPr algn="ctr"/>
            <a:r>
              <a:rPr lang="en-US" sz="2800" b="1" dirty="0">
                <a:latin typeface="Times New Roman" panose="02020603050405020304" pitchFamily="18" charset="0"/>
                <a:cs typeface="Times New Roman" pitchFamily="18" charset="0"/>
              </a:rPr>
              <a:t>PROPOSED  SYSTEM</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12843" y="1511299"/>
            <a:ext cx="7235757" cy="4330701"/>
          </a:xfrm>
        </p:spPr>
        <p:txBody>
          <a:bodyPr>
            <a:noAutofit/>
          </a:bodyPr>
          <a:lstStyle/>
          <a:p>
            <a:pPr>
              <a:buFont typeface="Wingdings" pitchFamily="2" charset="2"/>
              <a:buChar char="ü"/>
            </a:pPr>
            <a:r>
              <a:rPr lang="en-US" sz="1800" dirty="0">
                <a:latin typeface="Times New Roman" pitchFamily="18" charset="0"/>
                <a:cs typeface="Times New Roman" pitchFamily="18" charset="0"/>
              </a:rPr>
              <a:t>This method uses a PIC16F887 microcontroller to control the entire system. PV and wind power are the main sources, and they work in tandem with the smart structure to distribute electricity to the buildings based on demand. </a:t>
            </a:r>
            <a:br>
              <a:rPr lang="en-US" sz="1800" dirty="0">
                <a:latin typeface="Times New Roman" pitchFamily="18" charset="0"/>
                <a:cs typeface="Times New Roman" pitchFamily="18" charset="0"/>
              </a:rPr>
            </a:br>
            <a:endParaRPr lang="en-US" sz="1800" dirty="0">
              <a:latin typeface="Times New Roman" pitchFamily="18" charset="0"/>
              <a:cs typeface="Times New Roman" pitchFamily="18" charset="0"/>
            </a:endParaRPr>
          </a:p>
          <a:p>
            <a:pPr>
              <a:buFont typeface="Wingdings" pitchFamily="2" charset="2"/>
              <a:buChar char="ü"/>
            </a:pPr>
            <a:r>
              <a:rPr lang="en-US" sz="1800" dirty="0">
                <a:latin typeface="Times New Roman" pitchFamily="18" charset="0"/>
                <a:cs typeface="Times New Roman" pitchFamily="18" charset="0"/>
              </a:rPr>
              <a:t>The PT/CT sensors monitor the voltage and current consumed, and the system's relay trips in response to the energy demand, ensuring a fault-free, efficient supply of power to all loads. </a:t>
            </a:r>
            <a:br>
              <a:rPr lang="en-US" sz="1800" dirty="0">
                <a:latin typeface="Times New Roman" pitchFamily="18" charset="0"/>
                <a:cs typeface="Times New Roman" pitchFamily="18" charset="0"/>
              </a:rPr>
            </a:br>
            <a:endParaRPr lang="en-US" sz="1800" dirty="0">
              <a:latin typeface="Times New Roman" pitchFamily="18" charset="0"/>
              <a:cs typeface="Times New Roman" pitchFamily="18" charset="0"/>
            </a:endParaRPr>
          </a:p>
          <a:p>
            <a:pPr>
              <a:buFont typeface="Wingdings" pitchFamily="2" charset="2"/>
              <a:buChar char="ü"/>
            </a:pPr>
            <a:r>
              <a:rPr lang="en-US" sz="1800" dirty="0">
                <a:latin typeface="Times New Roman" pitchFamily="18" charset="0"/>
                <a:cs typeface="Times New Roman" pitchFamily="18" charset="0"/>
              </a:rPr>
              <a:t>To indicate the state of the energy supply in a specific building, an LED display is installed. By timing the energy supply in a unique method, the project's efficiency is increased. </a:t>
            </a:r>
          </a:p>
          <a:p>
            <a:pPr>
              <a:buFont typeface="Wingdings" pitchFamily="2" charset="2"/>
              <a:buChar char="ü"/>
            </a:pPr>
            <a:r>
              <a:rPr lang="en-US" sz="1800" dirty="0">
                <a:latin typeface="Times New Roman" pitchFamily="18" charset="0"/>
                <a:cs typeface="Times New Roman" pitchFamily="18" charset="0"/>
              </a:rPr>
              <a:t>Building managers may discover and address inefficiencies with this approach, which reduces environmental impact and costs significantly. Real-time monitoring, advanced analytics, and intelligent control systems are used.</a:t>
            </a:r>
          </a:p>
        </p:txBody>
      </p:sp>
      <p:sp>
        <p:nvSpPr>
          <p:cNvPr id="5" name="Slide Number Placeholder 4"/>
          <p:cNvSpPr>
            <a:spLocks noGrp="1"/>
          </p:cNvSpPr>
          <p:nvPr>
            <p:ph type="sldNum" sz="quarter" idx="12"/>
          </p:nvPr>
        </p:nvSpPr>
        <p:spPr/>
        <p:txBody>
          <a:bodyPr/>
          <a:lstStyle/>
          <a:p>
            <a:fld id="{217C6D6C-1014-4321-B4D9-35FEB9C03441}" type="slidenum">
              <a:rPr lang="en-US" smtClean="0"/>
              <a:pPr/>
              <a:t>6</a:t>
            </a:fld>
            <a:endParaRPr lang="en-US"/>
          </a:p>
        </p:txBody>
      </p:sp>
      <p:sp>
        <p:nvSpPr>
          <p:cNvPr id="6" name="Footer Placeholder 5"/>
          <p:cNvSpPr>
            <a:spLocks noGrp="1"/>
          </p:cNvSpPr>
          <p:nvPr>
            <p:ph type="ftr" sz="quarter" idx="11"/>
          </p:nvPr>
        </p:nvSpPr>
        <p:spPr/>
        <p:txBody>
          <a:bodyPr/>
          <a:lstStyle/>
          <a:p>
            <a:r>
              <a:rPr lang="en-IN"/>
              <a:t>Final Viva Voce</a:t>
            </a:r>
            <a:endParaRPr lang="en-US" dirty="0"/>
          </a:p>
        </p:txBody>
      </p:sp>
      <p:pic>
        <p:nvPicPr>
          <p:cNvPr id="13314" name="Picture 2" descr="BEMS Installations - M&amp;E Building Compliance"/>
          <p:cNvPicPr>
            <a:picLocks noChangeAspect="1" noChangeArrowheads="1"/>
          </p:cNvPicPr>
          <p:nvPr/>
        </p:nvPicPr>
        <p:blipFill>
          <a:blip r:embed="rId2"/>
          <a:srcRect/>
          <a:stretch>
            <a:fillRect/>
          </a:stretch>
        </p:blipFill>
        <p:spPr bwMode="auto">
          <a:xfrm>
            <a:off x="8001000" y="1249363"/>
            <a:ext cx="3886200" cy="3886201"/>
          </a:xfrm>
          <a:prstGeom prst="rect">
            <a:avLst/>
          </a:prstGeom>
          <a:noFill/>
        </p:spPr>
      </p:pic>
      <p:sp>
        <p:nvSpPr>
          <p:cNvPr id="4" name="Date Placeholder 3"/>
          <p:cNvSpPr>
            <a:spLocks noGrp="1"/>
          </p:cNvSpPr>
          <p:nvPr>
            <p:ph type="dt" sz="half" idx="10"/>
          </p:nvPr>
        </p:nvSpPr>
        <p:spPr/>
        <p:txBody>
          <a:bodyPr/>
          <a:lstStyle/>
          <a:p>
            <a:r>
              <a:rPr lang="en-US"/>
              <a:t>17.05.2024</a:t>
            </a:r>
            <a:endParaRPr lang="en-US" dirty="0"/>
          </a:p>
        </p:txBody>
      </p:sp>
    </p:spTree>
    <p:extLst>
      <p:ext uri="{BB962C8B-B14F-4D97-AF65-F5344CB8AC3E}">
        <p14:creationId xmlns:p14="http://schemas.microsoft.com/office/powerpoint/2010/main" val="200835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1"/>
            <a:ext cx="10515600" cy="11734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Times New Roman" panose="02020603050405020304" pitchFamily="18" charset="0"/>
                <a:cs typeface="Times New Roman" panose="02020603050405020304" pitchFamily="18" charset="0"/>
              </a:rPr>
              <a:t>SIMULINK DIAGRAM </a:t>
            </a:r>
            <a:endParaRPr lang="en-US" sz="2800" b="1" dirty="0">
              <a:latin typeface="Times New Roman" panose="02020603050405020304" pitchFamily="18" charset="0"/>
              <a:cs typeface="Times New Roman" panose="02020603050405020304" pitchFamily="18" charset="0"/>
            </a:endParaRPr>
          </a:p>
        </p:txBody>
      </p:sp>
      <p:sp>
        <p:nvSpPr>
          <p:cNvPr id="10" name="Slide Number Placeholder 4"/>
          <p:cNvSpPr>
            <a:spLocks noGrp="1"/>
          </p:cNvSpPr>
          <p:nvPr>
            <p:ph type="sldNum" sz="quarter" idx="12"/>
          </p:nvPr>
        </p:nvSpPr>
        <p:spPr>
          <a:xfrm>
            <a:off x="8610600" y="6356350"/>
            <a:ext cx="2743200" cy="365125"/>
          </a:xfrm>
        </p:spPr>
        <p:txBody>
          <a:bodyPr/>
          <a:lstStyle/>
          <a:p>
            <a:fld id="{217C6D6C-1014-4321-B4D9-35FEB9C03441}" type="slidenum">
              <a:rPr lang="en-US" smtClean="0"/>
              <a:pPr/>
              <a:t>7</a:t>
            </a:fld>
            <a:endParaRPr lang="en-US"/>
          </a:p>
        </p:txBody>
      </p:sp>
      <p:pic>
        <p:nvPicPr>
          <p:cNvPr id="1026" name="Picture 2" descr="C:\Users\MONIKA\Downloads\WhatsApp Image 2023-10-10 at 7.05.33 AM.jpeg"/>
          <p:cNvPicPr>
            <a:picLocks noChangeAspect="1" noChangeArrowheads="1"/>
          </p:cNvPicPr>
          <p:nvPr/>
        </p:nvPicPr>
        <p:blipFill rotWithShape="1">
          <a:blip r:embed="rId2"/>
          <a:srcRect l="2947" r="6935" b="2341"/>
          <a:stretch/>
        </p:blipFill>
        <p:spPr bwMode="auto">
          <a:xfrm>
            <a:off x="1293780" y="1663896"/>
            <a:ext cx="9455284" cy="4778892"/>
          </a:xfrm>
          <a:prstGeom prst="rect">
            <a:avLst/>
          </a:prstGeom>
          <a:noFill/>
        </p:spPr>
      </p:pic>
      <p:sp>
        <p:nvSpPr>
          <p:cNvPr id="2" name="Footer Placeholder 1"/>
          <p:cNvSpPr>
            <a:spLocks noGrp="1"/>
          </p:cNvSpPr>
          <p:nvPr>
            <p:ph type="ftr" sz="quarter" idx="11"/>
          </p:nvPr>
        </p:nvSpPr>
        <p:spPr/>
        <p:txBody>
          <a:bodyPr/>
          <a:lstStyle/>
          <a:p>
            <a:r>
              <a:rPr lang="en-IN"/>
              <a:t>Final Viva Voce</a:t>
            </a:r>
            <a:endParaRPr lang="en-US" dirty="0"/>
          </a:p>
        </p:txBody>
      </p:sp>
      <p:sp>
        <p:nvSpPr>
          <p:cNvPr id="3" name="Date Placeholder 2"/>
          <p:cNvSpPr>
            <a:spLocks noGrp="1"/>
          </p:cNvSpPr>
          <p:nvPr>
            <p:ph type="dt" sz="half" idx="10"/>
          </p:nvPr>
        </p:nvSpPr>
        <p:spPr/>
        <p:txBody>
          <a:bodyPr/>
          <a:lstStyle/>
          <a:p>
            <a:r>
              <a:rPr lang="en-US"/>
              <a:t>17.05.2024</a:t>
            </a:r>
            <a:endParaRPr lang="en-US" dirty="0"/>
          </a:p>
        </p:txBody>
      </p:sp>
    </p:spTree>
    <p:extLst>
      <p:ext uri="{BB962C8B-B14F-4D97-AF65-F5344CB8AC3E}">
        <p14:creationId xmlns:p14="http://schemas.microsoft.com/office/powerpoint/2010/main" val="1570251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38200" y="1"/>
            <a:ext cx="10515600" cy="11734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Times New Roman" panose="02020603050405020304" pitchFamily="18" charset="0"/>
                <a:cs typeface="Times New Roman" panose="02020603050405020304" pitchFamily="18" charset="0"/>
              </a:rPr>
              <a:t>BLOCK DIAGRAM</a:t>
            </a:r>
          </a:p>
        </p:txBody>
      </p:sp>
      <p:sp>
        <p:nvSpPr>
          <p:cNvPr id="10" name="Slide Number Placeholder 4"/>
          <p:cNvSpPr>
            <a:spLocks noGrp="1"/>
          </p:cNvSpPr>
          <p:nvPr>
            <p:ph type="sldNum" sz="quarter" idx="12"/>
          </p:nvPr>
        </p:nvSpPr>
        <p:spPr>
          <a:xfrm>
            <a:off x="8610600" y="6356350"/>
            <a:ext cx="2743200" cy="365125"/>
          </a:xfrm>
        </p:spPr>
        <p:txBody>
          <a:bodyPr/>
          <a:lstStyle/>
          <a:p>
            <a:fld id="{217C6D6C-1014-4321-B4D9-35FEB9C03441}" type="slidenum">
              <a:rPr lang="en-US" smtClean="0"/>
              <a:pPr/>
              <a:t>8</a:t>
            </a:fld>
            <a:endParaRPr lang="en-US"/>
          </a:p>
        </p:txBody>
      </p:sp>
      <p:sp>
        <p:nvSpPr>
          <p:cNvPr id="11" name="Footer Placeholder 5"/>
          <p:cNvSpPr>
            <a:spLocks noGrp="1"/>
          </p:cNvSpPr>
          <p:nvPr>
            <p:ph type="ftr" sz="quarter" idx="11"/>
          </p:nvPr>
        </p:nvSpPr>
        <p:spPr>
          <a:xfrm>
            <a:off x="4038600" y="6356350"/>
            <a:ext cx="4114800" cy="365125"/>
          </a:xfrm>
        </p:spPr>
        <p:txBody>
          <a:bodyPr/>
          <a:lstStyle/>
          <a:p>
            <a:r>
              <a:rPr lang="en-IN"/>
              <a:t>Final Viva Voce</a:t>
            </a:r>
            <a:endParaRPr lang="en-US" dirty="0"/>
          </a:p>
        </p:txBody>
      </p:sp>
      <p:sp>
        <p:nvSpPr>
          <p:cNvPr id="2" name="Date Placeholder 1"/>
          <p:cNvSpPr>
            <a:spLocks noGrp="1"/>
          </p:cNvSpPr>
          <p:nvPr>
            <p:ph type="dt" sz="half" idx="10"/>
          </p:nvPr>
        </p:nvSpPr>
        <p:spPr/>
        <p:txBody>
          <a:bodyPr/>
          <a:lstStyle/>
          <a:p>
            <a:r>
              <a:rPr lang="en-US"/>
              <a:t>17.05.2024</a:t>
            </a:r>
            <a:endParaRPr lang="en-US" dirty="0"/>
          </a:p>
        </p:txBody>
      </p:sp>
      <p:pic>
        <p:nvPicPr>
          <p:cNvPr id="3" name="Picture 2"/>
          <p:cNvPicPr>
            <a:picLocks noChangeAspect="1"/>
          </p:cNvPicPr>
          <p:nvPr/>
        </p:nvPicPr>
        <p:blipFill rotWithShape="1">
          <a:blip r:embed="rId2"/>
          <a:srcRect l="27941" t="21107" r="30324" b="9956"/>
          <a:stretch/>
        </p:blipFill>
        <p:spPr>
          <a:xfrm>
            <a:off x="2331720" y="990599"/>
            <a:ext cx="7879080" cy="5242561"/>
          </a:xfrm>
          <a:prstGeom prst="rect">
            <a:avLst/>
          </a:prstGeom>
        </p:spPr>
      </p:pic>
    </p:spTree>
    <p:extLst>
      <p:ext uri="{BB962C8B-B14F-4D97-AF65-F5344CB8AC3E}">
        <p14:creationId xmlns:p14="http://schemas.microsoft.com/office/powerpoint/2010/main" val="1570251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38EA-C954-E3EF-5A68-E0C4915CF3DA}"/>
              </a:ext>
            </a:extLst>
          </p:cNvPr>
          <p:cNvSpPr>
            <a:spLocks noGrp="1"/>
          </p:cNvSpPr>
          <p:nvPr>
            <p:ph type="title"/>
          </p:nvPr>
        </p:nvSpPr>
        <p:spPr/>
        <p:txBody>
          <a:bodyPr>
            <a:normAutofit/>
          </a:bodyPr>
          <a:lstStyle/>
          <a:p>
            <a:pPr algn="ctr"/>
            <a:r>
              <a:rPr lang="en-IN" sz="2800" b="1" dirty="0">
                <a:latin typeface="Times New Roman" panose="02020603050405020304" pitchFamily="18" charset="0"/>
                <a:cs typeface="Times New Roman" panose="02020603050405020304" pitchFamily="18" charset="0"/>
              </a:rPr>
              <a:t>IMPLEMENTATION PROCESS</a:t>
            </a:r>
            <a:endParaRPr lang="en-US" sz="2800" dirty="0"/>
          </a:p>
        </p:txBody>
      </p:sp>
      <p:sp>
        <p:nvSpPr>
          <p:cNvPr id="3" name="Content Placeholder 2">
            <a:extLst>
              <a:ext uri="{FF2B5EF4-FFF2-40B4-BE49-F238E27FC236}">
                <a16:creationId xmlns:a16="http://schemas.microsoft.com/office/drawing/2014/main" id="{947E6698-FDE9-C1C1-A0C7-A4BF768C00F1}"/>
              </a:ext>
            </a:extLst>
          </p:cNvPr>
          <p:cNvSpPr>
            <a:spLocks noGrp="1"/>
          </p:cNvSpPr>
          <p:nvPr>
            <p:ph idx="1"/>
          </p:nvPr>
        </p:nvSpPr>
        <p:spPr>
          <a:xfrm>
            <a:off x="3592286" y="1625373"/>
            <a:ext cx="8156494" cy="4351338"/>
          </a:xfrm>
        </p:spPr>
        <p:txBody>
          <a:bodyPr>
            <a:normAutofit/>
          </a:bodyPr>
          <a:lstStyle/>
          <a:p>
            <a:pPr>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CT/PT Device Installation</a:t>
            </a:r>
          </a:p>
          <a:p>
            <a:pPr>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Data Collection and Processing</a:t>
            </a:r>
          </a:p>
          <a:p>
            <a:pPr>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Interaction with Relay and Load Current Devices</a:t>
            </a:r>
          </a:p>
          <a:p>
            <a:pPr>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Analyzing and Optimizing Energy Use</a:t>
            </a:r>
          </a:p>
          <a:p>
            <a:pPr>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Energy Waste or Malfunction Detection</a:t>
            </a:r>
          </a:p>
        </p:txBody>
      </p:sp>
      <p:sp>
        <p:nvSpPr>
          <p:cNvPr id="4" name="Date Placeholder 3">
            <a:extLst>
              <a:ext uri="{FF2B5EF4-FFF2-40B4-BE49-F238E27FC236}">
                <a16:creationId xmlns:a16="http://schemas.microsoft.com/office/drawing/2014/main" id="{8B65C218-B8D0-74BF-2EA0-B5498BFEB181}"/>
              </a:ext>
            </a:extLst>
          </p:cNvPr>
          <p:cNvSpPr>
            <a:spLocks noGrp="1"/>
          </p:cNvSpPr>
          <p:nvPr>
            <p:ph type="dt" sz="half" idx="10"/>
          </p:nvPr>
        </p:nvSpPr>
        <p:spPr/>
        <p:txBody>
          <a:bodyPr/>
          <a:lstStyle/>
          <a:p>
            <a:r>
              <a:rPr lang="en-US"/>
              <a:t>17.05.2024</a:t>
            </a:r>
            <a:endParaRPr lang="en-US" dirty="0"/>
          </a:p>
        </p:txBody>
      </p:sp>
      <p:sp>
        <p:nvSpPr>
          <p:cNvPr id="5" name="Footer Placeholder 4">
            <a:extLst>
              <a:ext uri="{FF2B5EF4-FFF2-40B4-BE49-F238E27FC236}">
                <a16:creationId xmlns:a16="http://schemas.microsoft.com/office/drawing/2014/main" id="{C3DD8640-83EA-FEC3-C5BE-56264FC43A53}"/>
              </a:ext>
            </a:extLst>
          </p:cNvPr>
          <p:cNvSpPr>
            <a:spLocks noGrp="1"/>
          </p:cNvSpPr>
          <p:nvPr>
            <p:ph type="ftr" sz="quarter" idx="11"/>
          </p:nvPr>
        </p:nvSpPr>
        <p:spPr/>
        <p:txBody>
          <a:bodyPr/>
          <a:lstStyle/>
          <a:p>
            <a:r>
              <a:rPr lang="en-IN"/>
              <a:t>Final Viva Voce</a:t>
            </a:r>
            <a:endParaRPr lang="en-US" dirty="0"/>
          </a:p>
        </p:txBody>
      </p:sp>
      <p:sp>
        <p:nvSpPr>
          <p:cNvPr id="6" name="Slide Number Placeholder 5">
            <a:extLst>
              <a:ext uri="{FF2B5EF4-FFF2-40B4-BE49-F238E27FC236}">
                <a16:creationId xmlns:a16="http://schemas.microsoft.com/office/drawing/2014/main" id="{8F632513-9849-63FC-6D8D-43CED7C9F578}"/>
              </a:ext>
            </a:extLst>
          </p:cNvPr>
          <p:cNvSpPr>
            <a:spLocks noGrp="1"/>
          </p:cNvSpPr>
          <p:nvPr>
            <p:ph type="sldNum" sz="quarter" idx="12"/>
          </p:nvPr>
        </p:nvSpPr>
        <p:spPr/>
        <p:txBody>
          <a:bodyPr/>
          <a:lstStyle/>
          <a:p>
            <a:fld id="{217C6D6C-1014-4321-B4D9-35FEB9C03441}" type="slidenum">
              <a:rPr lang="en-US" smtClean="0"/>
              <a:pPr/>
              <a:t>9</a:t>
            </a:fld>
            <a:endParaRPr lang="en-US"/>
          </a:p>
        </p:txBody>
      </p:sp>
    </p:spTree>
    <p:extLst>
      <p:ext uri="{BB962C8B-B14F-4D97-AF65-F5344CB8AC3E}">
        <p14:creationId xmlns:p14="http://schemas.microsoft.com/office/powerpoint/2010/main" val="3551603744"/>
      </p:ext>
    </p:extLst>
  </p:cSld>
  <p:clrMapOvr>
    <a:masterClrMapping/>
  </p:clrMapOvr>
</p:sld>
</file>

<file path=ppt/theme/theme1.xml><?xml version="1.0" encoding="utf-8"?>
<a:theme xmlns:a="http://schemas.openxmlformats.org/drawingml/2006/main" name="zeroth review sl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zeroth review slides</Template>
  <TotalTime>2003</TotalTime>
  <Words>1420</Words>
  <Application>Microsoft Office PowerPoint</Application>
  <PresentationFormat>Widescreen</PresentationFormat>
  <Paragraphs>186</Paragraphs>
  <Slides>23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Times New Roman</vt:lpstr>
      <vt:lpstr>Wingdings</vt:lpstr>
      <vt:lpstr>zeroth review slides</vt:lpstr>
      <vt:lpstr>PowerPoint Presentation</vt:lpstr>
      <vt:lpstr>CONTENTS</vt:lpstr>
      <vt:lpstr>ABSTRACT</vt:lpstr>
      <vt:lpstr> INTRODUCTION</vt:lpstr>
      <vt:lpstr>COMPARISON</vt:lpstr>
      <vt:lpstr>PROPOSED  SYSTEM</vt:lpstr>
      <vt:lpstr>PowerPoint Presentation</vt:lpstr>
      <vt:lpstr>PowerPoint Presentation</vt:lpstr>
      <vt:lpstr>IMPLEMENTATION PROCESS</vt:lpstr>
      <vt:lpstr>COMPONENTS AND ITS SECIFICATION</vt:lpstr>
      <vt:lpstr>                                EXPERIMENTAL SETUP</vt:lpstr>
      <vt:lpstr>                                     WORKING MODEL</vt:lpstr>
      <vt:lpstr>                                    WORKING PROCEDURE</vt:lpstr>
      <vt:lpstr>                                    WORKING PROCEDURE</vt:lpstr>
      <vt:lpstr>                                        WORK PROCEDURE</vt:lpstr>
      <vt:lpstr>                                     RESULTS AND DISCUSSION</vt:lpstr>
      <vt:lpstr>                                    RESULTS AND DISCUSSION</vt:lpstr>
      <vt:lpstr>                                           CONCLUSION</vt:lpstr>
      <vt:lpstr>                                           CONCLUSION</vt:lpstr>
      <vt:lpstr>                                                                          REFERENCES</vt:lpstr>
      <vt:lpstr>                                                                          REFERENCES</vt:lpstr>
      <vt:lpstr>                                            PUBLICATION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Acer</dc:creator>
  <cp:lastModifiedBy>admin</cp:lastModifiedBy>
  <cp:revision>132</cp:revision>
  <dcterms:created xsi:type="dcterms:W3CDTF">2023-09-23T01:44:09Z</dcterms:created>
  <dcterms:modified xsi:type="dcterms:W3CDTF">2024-05-17T03:27:11Z</dcterms:modified>
</cp:coreProperties>
</file>